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9" r:id="rId3"/>
    <p:sldId id="261" r:id="rId4"/>
    <p:sldId id="258" r:id="rId5"/>
    <p:sldId id="263" r:id="rId6"/>
    <p:sldId id="262" r:id="rId7"/>
    <p:sldId id="271" r:id="rId8"/>
    <p:sldId id="272" r:id="rId9"/>
    <p:sldId id="265" r:id="rId10"/>
    <p:sldId id="282" r:id="rId11"/>
    <p:sldId id="264" r:id="rId12"/>
    <p:sldId id="268" r:id="rId13"/>
    <p:sldId id="266" r:id="rId14"/>
    <p:sldId id="273" r:id="rId15"/>
    <p:sldId id="274" r:id="rId16"/>
    <p:sldId id="281" r:id="rId17"/>
    <p:sldId id="257" r:id="rId18"/>
    <p:sldId id="269" r:id="rId19"/>
    <p:sldId id="276" r:id="rId20"/>
    <p:sldId id="277" r:id="rId21"/>
    <p:sldId id="279" r:id="rId22"/>
    <p:sldId id="278" r:id="rId23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08"/>
    <p:restoredTop sz="94351"/>
  </p:normalViewPr>
  <p:slideViewPr>
    <p:cSldViewPr>
      <p:cViewPr varScale="1">
        <p:scale>
          <a:sx n="71" d="100"/>
          <a:sy n="71" d="100"/>
        </p:scale>
        <p:origin x="10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96F992-88C8-E34B-908D-01FA2D617F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smtClean="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897C80-4943-F945-8397-38D088E643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5CF8421E-C40B-AF48-BB73-6A6D7D6A895C}" type="datetimeFigureOut">
              <a:rPr lang="en-US"/>
              <a:pPr>
                <a:defRPr/>
              </a:pPr>
              <a:t>12/5/18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E49F7E-2CCA-8B42-B995-D06CC2D66B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smtClean="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0CB683-CF01-4D44-B415-1CE41F8A67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666D8254-EB14-3647-BCE6-21F398046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61C908-36E9-4A43-B838-57F123B641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smtClean="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8BC0B2-22A1-FE4A-82EE-70CC5E5F338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32AF0B1-C5A3-5047-9BF8-C62375154813}" type="datetimeFigureOut">
              <a:rPr lang="en-US"/>
              <a:pPr>
                <a:defRPr/>
              </a:pPr>
              <a:t>12/5/18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5F089F4-B1B8-3C42-A814-6B1A46FFDA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8930F90-F79D-1D4E-9002-0517309B1D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B24F5A-5445-F449-8A16-B08E8F3FD6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smtClean="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16F18D-6AC7-FD4C-B9C3-B0DE1D81C0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7045C933-D772-B446-8253-4ACC1FAB42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45C933-D772-B446-8253-4ACC1FAB42E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044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55BCAA-E3BF-704C-B28A-15DF6B934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01788-ACDC-134F-8E10-454999CCAFCF}" type="datetime1">
              <a:rPr lang="fr-FR" altLang="x-none"/>
              <a:pPr>
                <a:defRPr/>
              </a:pPr>
              <a:t>05/12/2018</a:t>
            </a:fld>
            <a:endParaRPr lang="fr-CA" altLang="x-non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560611-DF47-3446-BCB3-F4ADBC153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90CDA3-4C30-054A-AC9E-35EC6A214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FE2ED-0EE0-DF4E-9FE4-E52614D02BC3}" type="slidenum">
              <a:rPr lang="fr-CA" altLang="x-none"/>
              <a:pPr>
                <a:defRPr/>
              </a:pPr>
              <a:t>‹#›</a:t>
            </a:fld>
            <a:endParaRPr lang="fr-CA" altLang="x-none"/>
          </a:p>
        </p:txBody>
      </p:sp>
    </p:spTree>
    <p:extLst>
      <p:ext uri="{BB962C8B-B14F-4D97-AF65-F5344CB8AC3E}">
        <p14:creationId xmlns:p14="http://schemas.microsoft.com/office/powerpoint/2010/main" val="188229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8DB76B-ADB5-F242-B98B-44E9EAEE0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9CFEB-8C33-B541-BBEF-FCD4D873BB07}" type="datetime1">
              <a:rPr lang="fr-FR" altLang="x-none"/>
              <a:pPr>
                <a:defRPr/>
              </a:pPr>
              <a:t>05/12/2018</a:t>
            </a:fld>
            <a:endParaRPr lang="fr-CA" altLang="x-non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295696-5438-1240-B2A5-D685F48E1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7C5F61-497C-154F-9E29-DC4C78EE1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E9200-598B-1943-93F9-B94C1324364C}" type="slidenum">
              <a:rPr lang="fr-CA" altLang="x-none"/>
              <a:pPr>
                <a:defRPr/>
              </a:pPr>
              <a:t>‹#›</a:t>
            </a:fld>
            <a:endParaRPr lang="fr-CA" altLang="x-none"/>
          </a:p>
        </p:txBody>
      </p:sp>
    </p:spTree>
    <p:extLst>
      <p:ext uri="{BB962C8B-B14F-4D97-AF65-F5344CB8AC3E}">
        <p14:creationId xmlns:p14="http://schemas.microsoft.com/office/powerpoint/2010/main" val="1875684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BAD369-B00E-B149-8698-2650148DB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74040-C78F-0742-BF10-AAA1E1C5A043}" type="datetime1">
              <a:rPr lang="fr-FR" altLang="x-none"/>
              <a:pPr>
                <a:defRPr/>
              </a:pPr>
              <a:t>05/12/2018</a:t>
            </a:fld>
            <a:endParaRPr lang="fr-CA" altLang="x-non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876A7D-F3DC-BA4B-A0BC-DD46F64E9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DD2E49-84FF-3746-A8A8-6DD453D65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00D69-66C5-D24B-854F-F6061CFE8E14}" type="slidenum">
              <a:rPr lang="fr-CA" altLang="x-none"/>
              <a:pPr>
                <a:defRPr/>
              </a:pPr>
              <a:t>‹#›</a:t>
            </a:fld>
            <a:endParaRPr lang="fr-CA" altLang="x-none"/>
          </a:p>
        </p:txBody>
      </p:sp>
    </p:spTree>
    <p:extLst>
      <p:ext uri="{BB962C8B-B14F-4D97-AF65-F5344CB8AC3E}">
        <p14:creationId xmlns:p14="http://schemas.microsoft.com/office/powerpoint/2010/main" val="389786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92F3A96-36F6-914B-9FEA-E57637565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50032-6DF5-2E42-A0BD-8442E7859BBE}" type="datetime1">
              <a:rPr lang="fr-FR" altLang="x-none"/>
              <a:pPr>
                <a:defRPr/>
              </a:pPr>
              <a:t>05/12/2018</a:t>
            </a:fld>
            <a:endParaRPr lang="fr-CA" altLang="x-none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9A0BCFD2-508C-F144-9127-66F13CB84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x-none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13928FC-AF12-DC41-A5E6-472947118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066A1-4441-EF46-BE9E-A05A098D2661}" type="slidenum">
              <a:rPr lang="fr-CA" altLang="x-none"/>
              <a:pPr>
                <a:defRPr/>
              </a:pPr>
              <a:t>‹#›</a:t>
            </a:fld>
            <a:endParaRPr lang="fr-CA" altLang="x-none"/>
          </a:p>
        </p:txBody>
      </p:sp>
    </p:spTree>
    <p:extLst>
      <p:ext uri="{BB962C8B-B14F-4D97-AF65-F5344CB8AC3E}">
        <p14:creationId xmlns:p14="http://schemas.microsoft.com/office/powerpoint/2010/main" val="728796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5F715C6-B61E-774C-82AB-34CD4B1B0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B1297-63F0-DE47-BFBF-8D3A72041656}" type="datetime1">
              <a:rPr lang="fr-FR" altLang="x-none"/>
              <a:pPr>
                <a:defRPr/>
              </a:pPr>
              <a:t>05/12/2018</a:t>
            </a:fld>
            <a:endParaRPr lang="fr-CA" altLang="x-none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8D39CDD0-C501-CC47-B753-D6302FC04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x-none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23631E6F-5A92-524F-8BC3-35D0365F5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BF94C-1E73-7945-878C-82788AB85FE7}" type="slidenum">
              <a:rPr lang="fr-CA" altLang="x-none"/>
              <a:pPr>
                <a:defRPr/>
              </a:pPr>
              <a:t>‹#›</a:t>
            </a:fld>
            <a:endParaRPr lang="fr-CA" altLang="x-none"/>
          </a:p>
        </p:txBody>
      </p:sp>
    </p:spTree>
    <p:extLst>
      <p:ext uri="{BB962C8B-B14F-4D97-AF65-F5344CB8AC3E}">
        <p14:creationId xmlns:p14="http://schemas.microsoft.com/office/powerpoint/2010/main" val="419592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97F25D1B-24A8-6345-886D-563A2E045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E0E40-8BF9-D649-998D-3D52A37889D6}" type="datetime1">
              <a:rPr lang="fr-FR" altLang="x-none"/>
              <a:pPr>
                <a:defRPr/>
              </a:pPr>
              <a:t>05/12/2018</a:t>
            </a:fld>
            <a:endParaRPr lang="fr-CA" altLang="x-none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C4678D65-C377-1A44-B416-EE0860770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x-none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11DBF29A-13FC-8148-9EDE-1212DE378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EA379-720B-E248-A9CE-4246AEB878BB}" type="slidenum">
              <a:rPr lang="fr-CA" altLang="x-none"/>
              <a:pPr>
                <a:defRPr/>
              </a:pPr>
              <a:t>‹#›</a:t>
            </a:fld>
            <a:endParaRPr lang="fr-CA" altLang="x-none"/>
          </a:p>
        </p:txBody>
      </p:sp>
    </p:spTree>
    <p:extLst>
      <p:ext uri="{BB962C8B-B14F-4D97-AF65-F5344CB8AC3E}">
        <p14:creationId xmlns:p14="http://schemas.microsoft.com/office/powerpoint/2010/main" val="12996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48D921E1-4754-8A45-9502-99048D356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16FBE-75CC-1F4A-957F-3C905904766E}" type="datetime1">
              <a:rPr lang="fr-FR" altLang="x-none"/>
              <a:pPr>
                <a:defRPr/>
              </a:pPr>
              <a:t>05/12/2018</a:t>
            </a:fld>
            <a:endParaRPr lang="fr-CA" altLang="x-none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75C99670-8679-5D4D-AFE2-0949429CC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x-none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BB58E35-DACA-A445-B55D-DE317A741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3B616-4D0C-F248-8454-5F8FFEFD9E80}" type="slidenum">
              <a:rPr lang="fr-CA" altLang="x-none"/>
              <a:pPr>
                <a:defRPr/>
              </a:pPr>
              <a:t>‹#›</a:t>
            </a:fld>
            <a:endParaRPr lang="fr-CA" altLang="x-none"/>
          </a:p>
        </p:txBody>
      </p:sp>
    </p:spTree>
    <p:extLst>
      <p:ext uri="{BB962C8B-B14F-4D97-AF65-F5344CB8AC3E}">
        <p14:creationId xmlns:p14="http://schemas.microsoft.com/office/powerpoint/2010/main" val="4019842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3A0EC67-3858-2B45-8361-02E58FAD4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A88F1-CDB0-E140-8F6F-59BABFE772E4}" type="datetime1">
              <a:rPr lang="fr-FR" altLang="x-none"/>
              <a:pPr>
                <a:defRPr/>
              </a:pPr>
              <a:t>05/12/2018</a:t>
            </a:fld>
            <a:endParaRPr lang="fr-CA" altLang="x-none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A161D81E-1DB1-1744-BDA4-D8EC6E6DE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x-none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5E250AF-DE76-B945-B55F-1171A12DE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347D7-797F-3D4E-A248-787B45EC67C6}" type="slidenum">
              <a:rPr lang="fr-CA" altLang="x-none"/>
              <a:pPr>
                <a:defRPr/>
              </a:pPr>
              <a:t>‹#›</a:t>
            </a:fld>
            <a:endParaRPr lang="fr-CA" altLang="x-none"/>
          </a:p>
        </p:txBody>
      </p:sp>
    </p:spTree>
    <p:extLst>
      <p:ext uri="{BB962C8B-B14F-4D97-AF65-F5344CB8AC3E}">
        <p14:creationId xmlns:p14="http://schemas.microsoft.com/office/powerpoint/2010/main" val="3789439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3FAFD471-FF21-8A4B-86C2-F759660F9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B4A7B-7911-AD41-9D10-999792548711}" type="datetime1">
              <a:rPr lang="fr-FR" altLang="x-none"/>
              <a:pPr>
                <a:defRPr/>
              </a:pPr>
              <a:t>05/12/2018</a:t>
            </a:fld>
            <a:endParaRPr lang="fr-CA" altLang="x-none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73BE26AC-C75C-3F47-9ED2-A5931A24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x-none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8192715-C900-F549-8F27-BD452CB35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43431-16E8-B94D-AB65-D13DFF0EFF74}" type="slidenum">
              <a:rPr lang="fr-CA" altLang="x-none"/>
              <a:pPr>
                <a:defRPr/>
              </a:pPr>
              <a:t>‹#›</a:t>
            </a:fld>
            <a:endParaRPr lang="fr-CA" altLang="x-none"/>
          </a:p>
        </p:txBody>
      </p:sp>
    </p:spTree>
    <p:extLst>
      <p:ext uri="{BB962C8B-B14F-4D97-AF65-F5344CB8AC3E}">
        <p14:creationId xmlns:p14="http://schemas.microsoft.com/office/powerpoint/2010/main" val="1440918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5846A6-2A72-A246-867D-8BDFAFBB4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FB274-6CED-FE48-83C6-7A329D7C130A}" type="datetime1">
              <a:rPr lang="fr-FR" altLang="x-none"/>
              <a:pPr>
                <a:defRPr/>
              </a:pPr>
              <a:t>05/12/2018</a:t>
            </a:fld>
            <a:endParaRPr lang="fr-CA" altLang="x-non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F35536-03B5-084B-BE5B-73B124616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2242D0-38C6-EF4B-A127-35CFA4DD1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60E9C-90EF-A547-B574-2A2D057BCE52}" type="slidenum">
              <a:rPr lang="fr-CA" altLang="x-none"/>
              <a:pPr>
                <a:defRPr/>
              </a:pPr>
              <a:t>‹#›</a:t>
            </a:fld>
            <a:endParaRPr lang="fr-CA" altLang="x-none"/>
          </a:p>
        </p:txBody>
      </p:sp>
    </p:spTree>
    <p:extLst>
      <p:ext uri="{BB962C8B-B14F-4D97-AF65-F5344CB8AC3E}">
        <p14:creationId xmlns:p14="http://schemas.microsoft.com/office/powerpoint/2010/main" val="273010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0B2ED9-EC0B-8242-851F-B057406E2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9F423-6DAD-8442-A33A-6BA22E1CB2FF}" type="datetime1">
              <a:rPr lang="fr-FR" altLang="x-none"/>
              <a:pPr>
                <a:defRPr/>
              </a:pPr>
              <a:t>05/12/2018</a:t>
            </a:fld>
            <a:endParaRPr lang="fr-CA" altLang="x-non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2BF1C5-9F66-7246-AA8A-B22831330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380FA7-FA50-2C4E-B657-EAACDF879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56FD8-BB11-F147-A247-C5F79310D839}" type="slidenum">
              <a:rPr lang="fr-CA" altLang="x-none"/>
              <a:pPr>
                <a:defRPr/>
              </a:pPr>
              <a:t>‹#›</a:t>
            </a:fld>
            <a:endParaRPr lang="fr-CA" altLang="x-none"/>
          </a:p>
        </p:txBody>
      </p:sp>
    </p:spTree>
    <p:extLst>
      <p:ext uri="{BB962C8B-B14F-4D97-AF65-F5344CB8AC3E}">
        <p14:creationId xmlns:p14="http://schemas.microsoft.com/office/powerpoint/2010/main" val="408725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7DF96E74-84B6-F144-B966-E3C0DECE374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Cliquez pour modifier le style du titre</a:t>
            </a:r>
            <a:endParaRPr lang="fr-CA" altLang="en-US"/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39FB24EF-ECC1-4B4A-B426-361D20C866B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Cliquez pour modifier les styles du texte du masque</a:t>
            </a:r>
          </a:p>
          <a:p>
            <a:pPr lvl="1"/>
            <a:r>
              <a:rPr lang="fr-FR" altLang="en-US"/>
              <a:t>Deuxième niveau</a:t>
            </a:r>
          </a:p>
          <a:p>
            <a:pPr lvl="2"/>
            <a:r>
              <a:rPr lang="fr-FR" altLang="en-US"/>
              <a:t>Troisième niveau</a:t>
            </a:r>
          </a:p>
          <a:p>
            <a:pPr lvl="3"/>
            <a:r>
              <a:rPr lang="fr-FR" altLang="en-US"/>
              <a:t>Quatrième niveau</a:t>
            </a:r>
          </a:p>
          <a:p>
            <a:pPr lvl="4"/>
            <a:r>
              <a:rPr lang="fr-FR" altLang="en-US"/>
              <a:t>Cinquième niveau</a:t>
            </a:r>
            <a:endParaRPr lang="fr-CA" alt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0E23DE-0123-D141-BB8F-58003DF2E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9DA35B34-EA13-F749-A96A-707060959A8C}" type="datetime1">
              <a:rPr lang="fr-FR" altLang="x-none"/>
              <a:pPr>
                <a:defRPr/>
              </a:pPr>
              <a:t>05/12/2018</a:t>
            </a:fld>
            <a:endParaRPr lang="fr-CA" altLang="x-non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805BCF-9697-4146-9254-0FABB3ACF3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endParaRPr lang="fr-CA" alt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C38166-4CC5-3D45-84DD-AA8D615F3A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B9830ABF-42FC-D243-A3CA-7EFF7A252D93}" type="slidenum">
              <a:rPr lang="fr-CA" altLang="x-none"/>
              <a:pPr>
                <a:defRPr/>
              </a:pPr>
              <a:t>‹#›</a:t>
            </a:fld>
            <a:endParaRPr lang="fr-CA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5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5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5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>
            <a:extLst>
              <a:ext uri="{FF2B5EF4-FFF2-40B4-BE49-F238E27FC236}">
                <a16:creationId xmlns:a16="http://schemas.microsoft.com/office/drawing/2014/main" id="{449475F0-5265-8542-A642-3F16C9786C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2133600"/>
            <a:ext cx="6553200" cy="727075"/>
          </a:xfrm>
        </p:spPr>
        <p:txBody>
          <a:bodyPr/>
          <a:lstStyle/>
          <a:p>
            <a:pPr algn="l" eaLnBrk="1" hangingPunct="1"/>
            <a:r>
              <a:rPr lang="fr-CA" altLang="en-US" sz="5200">
                <a:solidFill>
                  <a:schemeClr val="bg1"/>
                </a:solidFill>
                <a:latin typeface="Frazzle" pitchFamily="2" charset="0"/>
                <a:ea typeface="ＭＳ Ｐゴシック" panose="020B0600070205080204" pitchFamily="34" charset="-128"/>
              </a:rPr>
              <a:t>Fluid Balance</a:t>
            </a:r>
          </a:p>
        </p:txBody>
      </p:sp>
      <p:sp>
        <p:nvSpPr>
          <p:cNvPr id="13315" name="Sous-titre 2">
            <a:extLst>
              <a:ext uri="{FF2B5EF4-FFF2-40B4-BE49-F238E27FC236}">
                <a16:creationId xmlns:a16="http://schemas.microsoft.com/office/drawing/2014/main" id="{95C3660E-83FD-904D-8A3F-8A7045F258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1600" y="6019800"/>
            <a:ext cx="3629025" cy="542925"/>
          </a:xfrm>
        </p:spPr>
        <p:txBody>
          <a:bodyPr/>
          <a:lstStyle/>
          <a:p>
            <a:pPr algn="r" eaLnBrk="1" hangingPunct="1"/>
            <a:r>
              <a:rPr lang="fr-CA" altLang="en-US" sz="2400">
                <a:solidFill>
                  <a:schemeClr val="bg1"/>
                </a:solidFill>
                <a:ea typeface="ＭＳ Ｐゴシック" panose="020B0600070205080204" pitchFamily="34" charset="-128"/>
              </a:rPr>
              <a:t>SBI4U Biology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>
            <a:extLst>
              <a:ext uri="{FF2B5EF4-FFF2-40B4-BE49-F238E27FC236}">
                <a16:creationId xmlns:a16="http://schemas.microsoft.com/office/drawing/2014/main" id="{7FC29047-E998-DD42-A62F-155B0A035EAF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The importance of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Fluids</a:t>
            </a:r>
            <a:endParaRPr lang="fr-CA" dirty="0">
              <a:effectLst>
                <a:glow rad="114300">
                  <a:schemeClr val="tx2">
                    <a:lumMod val="60000"/>
                    <a:lumOff val="40000"/>
                    <a:alpha val="72000"/>
                  </a:schemeClr>
                </a:glow>
              </a:effectLst>
              <a:latin typeface="Arial Black"/>
              <a:ea typeface="+mj-ea"/>
              <a:cs typeface="+mj-cs"/>
            </a:endParaRPr>
          </a:p>
        </p:txBody>
      </p:sp>
      <p:sp>
        <p:nvSpPr>
          <p:cNvPr id="14339" name="Espace réservé du contenu 2">
            <a:extLst>
              <a:ext uri="{FF2B5EF4-FFF2-40B4-BE49-F238E27FC236}">
                <a16:creationId xmlns:a16="http://schemas.microsoft.com/office/drawing/2014/main" id="{8B630465-A9CB-CF40-B96B-5EBAA189F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760538"/>
            <a:ext cx="8712968" cy="4525962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All living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things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rely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on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internal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fluids</a:t>
            </a:r>
            <a:endParaRPr lang="fr-CA" altLang="en-US" dirty="0">
              <a:solidFill>
                <a:schemeClr val="tx2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spcAft>
                <a:spcPts val="1200"/>
              </a:spcAft>
            </a:pP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Fluids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are the </a:t>
            </a: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solvents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of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our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nutrients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,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gases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,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wastes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, hormones… an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overall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delivery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system</a:t>
            </a:r>
          </a:p>
          <a:p>
            <a:pPr eaLnBrk="1" hangingPunct="1">
              <a:spcAft>
                <a:spcPts val="1200"/>
              </a:spcAft>
            </a:pP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Terrestrial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&amp; Marine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organisms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struggle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with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fluid</a:t>
            </a:r>
            <a:r>
              <a:rPr lang="fr-CA" altLang="en-US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loss</a:t>
            </a:r>
            <a:endParaRPr lang="fr-CA" altLang="en-US" b="1" dirty="0">
              <a:solidFill>
                <a:schemeClr val="tx2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spcAft>
                <a:spcPts val="1200"/>
              </a:spcAft>
            </a:pP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Aquatic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organisms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struggle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with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fluid</a:t>
            </a:r>
            <a:r>
              <a:rPr lang="fr-CA" altLang="en-US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gain</a:t>
            </a:r>
          </a:p>
          <a:p>
            <a:pPr eaLnBrk="1" hangingPunct="1">
              <a:spcAft>
                <a:spcPts val="1200"/>
              </a:spcAft>
            </a:pP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Maintaining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correct concentrations of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internal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fluids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vital to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survival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>
            <a:extLst>
              <a:ext uri="{FF2B5EF4-FFF2-40B4-BE49-F238E27FC236}">
                <a16:creationId xmlns:a16="http://schemas.microsoft.com/office/drawing/2014/main" id="{5505FB63-FAE9-0D44-BFF1-3062299FC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0" y="1371600"/>
            <a:ext cx="6686550" cy="4525963"/>
          </a:xfrm>
        </p:spPr>
        <p:txBody>
          <a:bodyPr/>
          <a:lstStyle/>
          <a:p>
            <a:pPr eaLnBrk="1" hangingPunct="1"/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In a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vertebrate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,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three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fluid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types:</a:t>
            </a:r>
          </a:p>
          <a:p>
            <a:pPr eaLnBrk="1" hangingPunct="1"/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Intracellular</a:t>
            </a:r>
            <a:r>
              <a:rPr lang="fr-CA" altLang="en-US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Fluid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(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Cytoplasm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eaLnBrk="1" hangingPunct="1"/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Extracellular</a:t>
            </a:r>
            <a:r>
              <a:rPr lang="fr-CA" altLang="en-US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Fluid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sz="3000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(ECF, </a:t>
            </a:r>
            <a:r>
              <a:rPr lang="fr-CA" altLang="en-US" sz="3000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interstitial</a:t>
            </a:r>
            <a:r>
              <a:rPr lang="fr-CA" altLang="en-US" sz="3000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sz="3000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fluid</a:t>
            </a:r>
            <a:r>
              <a:rPr lang="fr-CA" altLang="en-US" sz="3000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eaLnBrk="1" hangingPunct="1"/>
            <a:r>
              <a:rPr lang="fr-CA" altLang="en-US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Blood Plasma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(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intravascular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fluid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eaLnBrk="1" hangingPunct="1"/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All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remain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within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similar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concentration ranges and are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separated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by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semipermeable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membranes.</a:t>
            </a:r>
          </a:p>
          <a:p>
            <a:pPr eaLnBrk="1" hangingPunct="1"/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However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, concentration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fluctuates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… 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820C7490-679D-1949-AE3D-E5C156F12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228600"/>
            <a:ext cx="6629400" cy="1143000"/>
          </a:xfrm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Fluid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Homeostasis</a:t>
            </a:r>
            <a:endParaRPr lang="fr-CA" dirty="0">
              <a:effectLst>
                <a:glow rad="114300">
                  <a:schemeClr val="tx2">
                    <a:lumMod val="60000"/>
                    <a:lumOff val="40000"/>
                    <a:alpha val="72000"/>
                  </a:schemeClr>
                </a:glow>
              </a:effectLst>
              <a:latin typeface="Arial Black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u contenu 2">
            <a:extLst>
              <a:ext uri="{FF2B5EF4-FFF2-40B4-BE49-F238E27FC236}">
                <a16:creationId xmlns:a16="http://schemas.microsoft.com/office/drawing/2014/main" id="{CA615D19-B476-3A46-9C67-297178665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875" y="1125538"/>
            <a:ext cx="6686550" cy="1871662"/>
          </a:xfrm>
        </p:spPr>
        <p:txBody>
          <a:bodyPr/>
          <a:lstStyle/>
          <a:p>
            <a:pPr eaLnBrk="1" hangingPunct="1"/>
            <a:r>
              <a:rPr lang="fr-CA" altLang="en-US" sz="300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Dissolved solvents in a fluid affect its tonicity: </a:t>
            </a:r>
            <a:r>
              <a:rPr lang="fr-CA" altLang="en-US" sz="3000" b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hypertonic, hypotonic </a:t>
            </a:r>
            <a:r>
              <a:rPr lang="fr-CA" altLang="en-US" sz="300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or</a:t>
            </a:r>
            <a:r>
              <a:rPr lang="fr-CA" altLang="en-US" sz="3000" b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isotonic</a:t>
            </a:r>
            <a:r>
              <a:rPr lang="fr-CA" altLang="en-US" sz="300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solutions each have different effects: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FF7B2C02-E554-3643-B880-ADF76C621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228600"/>
            <a:ext cx="7467600" cy="1143000"/>
          </a:xfrm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Osmotic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Concentration</a:t>
            </a:r>
          </a:p>
        </p:txBody>
      </p:sp>
      <p:pic>
        <p:nvPicPr>
          <p:cNvPr id="15364" name="Picture 5" descr="HOMEO hypo hyper iso.png">
            <a:extLst>
              <a:ext uri="{FF2B5EF4-FFF2-40B4-BE49-F238E27FC236}">
                <a16:creationId xmlns:a16="http://schemas.microsoft.com/office/drawing/2014/main" id="{DD82F3EA-77C7-9D4B-A6C5-23F3B5E6D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225" y="2565400"/>
            <a:ext cx="6164263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Box 1">
            <a:extLst>
              <a:ext uri="{FF2B5EF4-FFF2-40B4-BE49-F238E27FC236}">
                <a16:creationId xmlns:a16="http://schemas.microsoft.com/office/drawing/2014/main" id="{AC5A9B02-4A42-C645-8FA7-9A8593D63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400" y="5797550"/>
            <a:ext cx="186531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chemeClr val="tx2"/>
                </a:solidFill>
              </a:rPr>
              <a:t>Tends to dehydrate tissues</a:t>
            </a:r>
          </a:p>
        </p:txBody>
      </p:sp>
      <p:sp>
        <p:nvSpPr>
          <p:cNvPr id="15366" name="TextBox 5">
            <a:extLst>
              <a:ext uri="{FF2B5EF4-FFF2-40B4-BE49-F238E27FC236}">
                <a16:creationId xmlns:a16="http://schemas.microsoft.com/office/drawing/2014/main" id="{26BC0952-BF7D-C546-B6F1-DC2E5D9EF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8600" y="5797550"/>
            <a:ext cx="18669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chemeClr val="tx2"/>
                </a:solidFill>
              </a:rPr>
              <a:t>Tissues retain water;</a:t>
            </a:r>
          </a:p>
          <a:p>
            <a:pPr algn="ctr" eaLnBrk="1" hangingPunct="1"/>
            <a:r>
              <a:rPr lang="en-US" altLang="en-US" b="1">
                <a:solidFill>
                  <a:schemeClr val="tx2"/>
                </a:solidFill>
              </a:rPr>
              <a:t>Edema</a:t>
            </a:r>
          </a:p>
        </p:txBody>
      </p:sp>
      <p:sp>
        <p:nvSpPr>
          <p:cNvPr id="15367" name="TextBox 6">
            <a:extLst>
              <a:ext uri="{FF2B5EF4-FFF2-40B4-BE49-F238E27FC236}">
                <a16:creationId xmlns:a16="http://schemas.microsoft.com/office/drawing/2014/main" id="{078EEC21-CA25-434D-93F7-35BDF722B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6713" y="5797550"/>
            <a:ext cx="24018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chemeClr val="tx2"/>
                </a:solidFill>
              </a:rPr>
              <a:t>Ideal: </a:t>
            </a:r>
          </a:p>
          <a:p>
            <a:pPr algn="ctr" eaLnBrk="1" hangingPunct="1"/>
            <a:r>
              <a:rPr lang="en-US" altLang="en-US" b="1">
                <a:solidFill>
                  <a:schemeClr val="tx2"/>
                </a:solidFill>
              </a:rPr>
              <a:t>Fluid in = Fluid out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u contenu 2">
            <a:extLst>
              <a:ext uri="{FF2B5EF4-FFF2-40B4-BE49-F238E27FC236}">
                <a16:creationId xmlns:a16="http://schemas.microsoft.com/office/drawing/2014/main" id="{3FDABF02-C30B-4D4F-AB6E-52C602DC7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0" y="1052736"/>
            <a:ext cx="6686550" cy="452596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Depends</a:t>
            </a:r>
            <a:r>
              <a:rPr lang="fr-CA" altLang="en-US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on </a:t>
            </a: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these</a:t>
            </a:r>
            <a:r>
              <a:rPr lang="fr-CA" altLang="en-US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organs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:</a:t>
            </a:r>
          </a:p>
          <a:p>
            <a:pPr eaLnBrk="1" hangingPunct="1"/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Kidneys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, as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blood-filtering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organs</a:t>
            </a:r>
            <a:endParaRPr lang="fr-CA" altLang="en-US" dirty="0">
              <a:solidFill>
                <a:schemeClr val="tx2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fr-CA" altLang="en-US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Hypothalamus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&amp; </a:t>
            </a: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Posterior</a:t>
            </a:r>
            <a:r>
              <a:rPr lang="fr-CA" altLang="en-US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pituitary</a:t>
            </a:r>
            <a:endParaRPr lang="fr-CA" altLang="en-US" b="1" dirty="0">
              <a:solidFill>
                <a:schemeClr val="tx2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endParaRPr lang="fr-CA" altLang="en-US" dirty="0">
              <a:solidFill>
                <a:schemeClr val="tx2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fr-CA" altLang="en-US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And </a:t>
            </a: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also</a:t>
            </a:r>
            <a:r>
              <a:rPr lang="fr-CA" altLang="en-US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on </a:t>
            </a: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these</a:t>
            </a:r>
            <a:r>
              <a:rPr lang="fr-CA" altLang="en-US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hormones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:</a:t>
            </a:r>
          </a:p>
          <a:p>
            <a:pPr eaLnBrk="1" hangingPunct="1"/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Antidiuretic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Hormone (</a:t>
            </a:r>
            <a:r>
              <a:rPr lang="fr-CA" altLang="en-US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ADH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)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from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Hypo</a:t>
            </a:r>
          </a:p>
          <a:p>
            <a:pPr eaLnBrk="1" hangingPunct="1"/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(ADH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also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called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Vasopressin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eaLnBrk="1" hangingPunct="1"/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Aldosterone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from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the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Adrenal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Cortex</a:t>
            </a:r>
          </a:p>
          <a:p>
            <a:pPr eaLnBrk="1" hangingPunct="1"/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Angiotensin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&amp; </a:t>
            </a: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Renin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in the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Kidney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FE87A4A7-330F-B540-A62A-DF3E0361D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228600"/>
            <a:ext cx="6629400" cy="1143000"/>
          </a:xfrm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Fluid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Homeostasis</a:t>
            </a:r>
            <a:endParaRPr lang="fr-CA" dirty="0">
              <a:effectLst>
                <a:glow rad="114300">
                  <a:schemeClr val="tx2">
                    <a:lumMod val="60000"/>
                    <a:lumOff val="40000"/>
                    <a:alpha val="72000"/>
                  </a:schemeClr>
                </a:glow>
              </a:effectLst>
              <a:latin typeface="Arial Black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>
            <a:extLst>
              <a:ext uri="{FF2B5EF4-FFF2-40B4-BE49-F238E27FC236}">
                <a16:creationId xmlns:a16="http://schemas.microsoft.com/office/drawing/2014/main" id="{978BC942-F60F-D848-A322-073C55FA9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 The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Mammalian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Kidney</a:t>
            </a:r>
            <a:endParaRPr lang="fr-CA" dirty="0">
              <a:effectLst>
                <a:glow rad="114300">
                  <a:schemeClr val="tx2">
                    <a:lumMod val="60000"/>
                    <a:lumOff val="40000"/>
                    <a:alpha val="72000"/>
                  </a:schemeClr>
                </a:glow>
              </a:effectLst>
              <a:latin typeface="Arial Black"/>
              <a:ea typeface="+mj-ea"/>
              <a:cs typeface="+mj-cs"/>
            </a:endParaRPr>
          </a:p>
        </p:txBody>
      </p:sp>
      <p:pic>
        <p:nvPicPr>
          <p:cNvPr id="18435" name="Picture 3" descr="HOMEO Kidney.gif">
            <a:extLst>
              <a:ext uri="{FF2B5EF4-FFF2-40B4-BE49-F238E27FC236}">
                <a16:creationId xmlns:a16="http://schemas.microsoft.com/office/drawing/2014/main" id="{891B1FC9-0570-FB48-8125-394D5197F27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4000" contras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893" y="1562100"/>
            <a:ext cx="5364088" cy="492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Espace réservé du contenu 2">
            <a:extLst>
              <a:ext uri="{FF2B5EF4-FFF2-40B4-BE49-F238E27FC236}">
                <a16:creationId xmlns:a16="http://schemas.microsoft.com/office/drawing/2014/main" id="{9E321652-5378-484E-9269-0272AB86B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760538"/>
            <a:ext cx="4487416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Three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layers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fr-CA" altLang="en-US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Cortex</a:t>
            </a:r>
          </a:p>
          <a:p>
            <a:pPr lvl="1" eaLnBrk="1" hangingPunct="1">
              <a:lnSpc>
                <a:spcPct val="90000"/>
              </a:lnSpc>
            </a:pP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Medulla</a:t>
            </a:r>
            <a:endParaRPr lang="fr-CA" altLang="en-US" b="1" dirty="0">
              <a:solidFill>
                <a:schemeClr val="tx2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fr-CA" altLang="en-US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Pelvis</a:t>
            </a:r>
          </a:p>
          <a:p>
            <a:pPr eaLnBrk="1" hangingPunct="1">
              <a:lnSpc>
                <a:spcPct val="90000"/>
              </a:lnSpc>
            </a:pP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Pressure filtration</a:t>
            </a:r>
          </a:p>
          <a:p>
            <a:pPr eaLnBrk="1" hangingPunct="1">
              <a:lnSpc>
                <a:spcPct val="90000"/>
              </a:lnSpc>
            </a:pP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Selective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reabsorption</a:t>
            </a:r>
            <a:endParaRPr lang="fr-CA" altLang="en-US" dirty="0">
              <a:solidFill>
                <a:schemeClr val="tx2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Plasma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cleared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of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wastes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; Urine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forms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. </a:t>
            </a:r>
          </a:p>
          <a:p>
            <a:pPr eaLnBrk="1" hangingPunct="1">
              <a:lnSpc>
                <a:spcPct val="90000"/>
              </a:lnSpc>
            </a:pPr>
            <a:endParaRPr lang="fr-CA" altLang="en-US" dirty="0">
              <a:solidFill>
                <a:schemeClr val="tx2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EA9056A-2AB9-1742-B41A-1AD98F82C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228600"/>
            <a:ext cx="6629400" cy="1143000"/>
          </a:xfrm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Action of ADH</a:t>
            </a:r>
          </a:p>
        </p:txBody>
      </p:sp>
      <p:sp>
        <p:nvSpPr>
          <p:cNvPr id="19459" name="Espace réservé du contenu 2">
            <a:extLst>
              <a:ext uri="{FF2B5EF4-FFF2-40B4-BE49-F238E27FC236}">
                <a16:creationId xmlns:a16="http://schemas.microsoft.com/office/drawing/2014/main" id="{CD6D70FC-FA3D-EF49-B7CA-FC08C2BE9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4600" y="1371600"/>
            <a:ext cx="2514600" cy="452596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Antidiuretic</a:t>
            </a:r>
            <a:r>
              <a:rPr lang="fr-CA" altLang="en-US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=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prevents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i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diuresis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(water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loss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fr-CA" altLang="en-US" dirty="0">
              <a:solidFill>
                <a:schemeClr val="tx2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ADH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is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our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water-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saving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hormone.</a:t>
            </a:r>
          </a:p>
        </p:txBody>
      </p:sp>
      <p:pic>
        <p:nvPicPr>
          <p:cNvPr id="19460" name="Picture 5" descr="HOMEO ADH action.jpg">
            <a:extLst>
              <a:ext uri="{FF2B5EF4-FFF2-40B4-BE49-F238E27FC236}">
                <a16:creationId xmlns:a16="http://schemas.microsoft.com/office/drawing/2014/main" id="{624834EC-1AF1-1042-B5CA-A77F45AB3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95400"/>
            <a:ext cx="4191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645A01DC-8E86-F54C-A36C-9FC19E564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228600"/>
            <a:ext cx="6629400" cy="1143000"/>
          </a:xfrm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Action of ADH</a:t>
            </a:r>
          </a:p>
        </p:txBody>
      </p:sp>
      <p:sp>
        <p:nvSpPr>
          <p:cNvPr id="20483" name="Espace réservé du contenu 2">
            <a:extLst>
              <a:ext uri="{FF2B5EF4-FFF2-40B4-BE49-F238E27FC236}">
                <a16:creationId xmlns:a16="http://schemas.microsoft.com/office/drawing/2014/main" id="{FB3149B2-293F-CF41-9958-DCB55D757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0" y="1219200"/>
            <a:ext cx="7086600" cy="452596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fr-CA" altLang="en-US" b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Vasopressin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= stimulates </a:t>
            </a:r>
            <a:r>
              <a:rPr lang="fr-CA" altLang="en-US" i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vasoconstriction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&amp; increases blood pressure.</a:t>
            </a:r>
          </a:p>
        </p:txBody>
      </p:sp>
      <p:sp>
        <p:nvSpPr>
          <p:cNvPr id="20484" name="Espace réservé du contenu 2">
            <a:extLst>
              <a:ext uri="{FF2B5EF4-FFF2-40B4-BE49-F238E27FC236}">
                <a16:creationId xmlns:a16="http://schemas.microsoft.com/office/drawing/2014/main" id="{581B7570-DB85-0D41-A6DC-611AAC225E9A}"/>
              </a:ext>
            </a:extLst>
          </p:cNvPr>
          <p:cNvSpPr txBox="1">
            <a:spLocks/>
          </p:cNvSpPr>
          <p:nvPr/>
        </p:nvSpPr>
        <p:spPr bwMode="auto">
          <a:xfrm>
            <a:off x="2027238" y="2636838"/>
            <a:ext cx="3121025" cy="422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fr-CA" altLang="en-US" b="1">
                <a:solidFill>
                  <a:schemeClr val="tx2"/>
                </a:solidFill>
                <a:latin typeface="Arial Narrow" panose="020B0604020202020204" pitchFamily="34" charset="0"/>
              </a:rPr>
              <a:t>With ADH: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</a:rPr>
              <a:t> </a:t>
            </a:r>
            <a:r>
              <a:rPr lang="fr-CA" altLang="en-US" sz="3000">
                <a:solidFill>
                  <a:schemeClr val="tx2"/>
                </a:solidFill>
                <a:latin typeface="Arial Narrow" panose="020B0604020202020204" pitchFamily="34" charset="0"/>
              </a:rPr>
              <a:t>Maximum H</a:t>
            </a:r>
            <a:r>
              <a:rPr lang="fr-CA" altLang="en-US" sz="3000" baseline="-25000">
                <a:solidFill>
                  <a:schemeClr val="tx2"/>
                </a:solidFill>
                <a:latin typeface="Arial Narrow" panose="020B0604020202020204" pitchFamily="34" charset="0"/>
              </a:rPr>
              <a:t>2</a:t>
            </a:r>
            <a:r>
              <a:rPr lang="fr-CA" altLang="en-US" sz="3000">
                <a:solidFill>
                  <a:schemeClr val="tx2"/>
                </a:solidFill>
                <a:latin typeface="Arial Narrow" panose="020B0604020202020204" pitchFamily="34" charset="0"/>
              </a:rPr>
              <a:t>O reabsorption back into blood; this saves fluid &amp; creates a low volume of urine.</a:t>
            </a:r>
          </a:p>
        </p:txBody>
      </p:sp>
      <p:sp>
        <p:nvSpPr>
          <p:cNvPr id="20485" name="Espace réservé du contenu 2">
            <a:extLst>
              <a:ext uri="{FF2B5EF4-FFF2-40B4-BE49-F238E27FC236}">
                <a16:creationId xmlns:a16="http://schemas.microsoft.com/office/drawing/2014/main" id="{BDDDF6B7-8D0A-494C-A94F-DCC3E3F98B1B}"/>
              </a:ext>
            </a:extLst>
          </p:cNvPr>
          <p:cNvSpPr txBox="1">
            <a:spLocks/>
          </p:cNvSpPr>
          <p:nvPr/>
        </p:nvSpPr>
        <p:spPr bwMode="auto">
          <a:xfrm>
            <a:off x="5583238" y="2636838"/>
            <a:ext cx="3162300" cy="389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fr-CA" altLang="en-US" b="1">
                <a:solidFill>
                  <a:schemeClr val="tx2"/>
                </a:solidFill>
                <a:latin typeface="Arial Narrow" panose="020B0604020202020204" pitchFamily="34" charset="0"/>
              </a:rPr>
              <a:t>Without ADH: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</a:rPr>
              <a:t> Minimal H</a:t>
            </a:r>
            <a:r>
              <a:rPr lang="fr-CA" altLang="en-US" baseline="-25000">
                <a:solidFill>
                  <a:schemeClr val="tx2"/>
                </a:solidFill>
                <a:latin typeface="Arial Narrow" panose="020B0604020202020204" pitchFamily="34" charset="0"/>
              </a:rPr>
              <a:t>2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</a:rPr>
              <a:t>O reabsorption back into blood; this releases fluid &amp; creates a high volume of urine.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6639F91-16EC-8F41-A31A-26C83BCAE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228600"/>
            <a:ext cx="6629400" cy="1143000"/>
          </a:xfrm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The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Nephron</a:t>
            </a:r>
            <a:endParaRPr lang="fr-CA" dirty="0">
              <a:effectLst>
                <a:glow rad="114300">
                  <a:schemeClr val="tx2">
                    <a:lumMod val="60000"/>
                    <a:lumOff val="40000"/>
                    <a:alpha val="72000"/>
                  </a:schemeClr>
                </a:glow>
              </a:effectLst>
              <a:latin typeface="Arial Black"/>
              <a:ea typeface="+mj-ea"/>
              <a:cs typeface="+mj-cs"/>
            </a:endParaRPr>
          </a:p>
        </p:txBody>
      </p:sp>
      <p:pic>
        <p:nvPicPr>
          <p:cNvPr id="21507" name="Picture 5" descr="nephron5.jpg">
            <a:extLst>
              <a:ext uri="{FF2B5EF4-FFF2-40B4-BE49-F238E27FC236}">
                <a16:creationId xmlns:a16="http://schemas.microsoft.com/office/drawing/2014/main" id="{27031689-75B7-094E-999F-C2948B22FB5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4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4011613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Espace réservé du contenu 2">
            <a:extLst>
              <a:ext uri="{FF2B5EF4-FFF2-40B4-BE49-F238E27FC236}">
                <a16:creationId xmlns:a16="http://schemas.microsoft.com/office/drawing/2014/main" id="{75A321CA-7C39-5B4D-A768-3750C69A8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0" y="1447800"/>
            <a:ext cx="4800600" cy="452596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fr-CA" altLang="en-US" sz="3000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Four parts:</a:t>
            </a:r>
          </a:p>
          <a:p>
            <a:pPr eaLnBrk="1" hangingPunct="1"/>
            <a:r>
              <a:rPr lang="fr-CA" altLang="en-US" sz="3000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Glomerulus</a:t>
            </a:r>
            <a:r>
              <a:rPr lang="fr-CA" altLang="en-US" sz="3000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sz="3000" i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(force </a:t>
            </a:r>
            <a:r>
              <a:rPr lang="fr-CA" altLang="en-US" sz="3000" i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filter</a:t>
            </a:r>
            <a:r>
              <a:rPr lang="fr-CA" altLang="en-US" sz="3000" i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eaLnBrk="1" hangingPunct="1"/>
            <a:r>
              <a:rPr lang="fr-CA" altLang="en-US" sz="3000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Proximal </a:t>
            </a:r>
            <a:r>
              <a:rPr lang="fr-CA" altLang="en-US" sz="3000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Convoluted</a:t>
            </a:r>
            <a:r>
              <a:rPr lang="fr-CA" altLang="en-US" sz="3000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Tubule</a:t>
            </a:r>
            <a:r>
              <a:rPr lang="fr-CA" altLang="en-US" sz="3000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sz="3000" i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(first </a:t>
            </a:r>
            <a:r>
              <a:rPr lang="fr-CA" altLang="en-US" sz="3000" i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reabsorption</a:t>
            </a:r>
            <a:r>
              <a:rPr lang="fr-CA" altLang="en-US" sz="3000" i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eaLnBrk="1" hangingPunct="1"/>
            <a:r>
              <a:rPr lang="fr-CA" altLang="en-US" sz="3000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Loop of </a:t>
            </a:r>
            <a:r>
              <a:rPr lang="fr-CA" altLang="en-US" sz="3000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Henle</a:t>
            </a:r>
            <a:r>
              <a:rPr lang="fr-CA" altLang="en-US" sz="3000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sz="2400" i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(</a:t>
            </a:r>
            <a:r>
              <a:rPr lang="fr-CA" altLang="en-US" sz="2400" i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concentrates</a:t>
            </a:r>
            <a:r>
              <a:rPr lang="fr-CA" altLang="en-US" sz="2400" i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the urine by </a:t>
            </a:r>
            <a:r>
              <a:rPr lang="fr-CA" altLang="en-US" sz="2400" i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secretion</a:t>
            </a:r>
            <a:r>
              <a:rPr lang="fr-CA" altLang="en-US" sz="2400" i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eaLnBrk="1" hangingPunct="1"/>
            <a:r>
              <a:rPr lang="fr-CA" altLang="en-US" sz="3000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Distal </a:t>
            </a:r>
            <a:r>
              <a:rPr lang="fr-CA" altLang="en-US" sz="3000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Convoluted</a:t>
            </a:r>
            <a:r>
              <a:rPr lang="fr-CA" altLang="en-US" sz="3000" b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Tubule</a:t>
            </a:r>
            <a:r>
              <a:rPr lang="fr-CA" altLang="en-US" sz="3000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CA" altLang="en-US" sz="2400" i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(final </a:t>
            </a:r>
            <a:r>
              <a:rPr lang="fr-CA" altLang="en-US" sz="2400" i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adjustment</a:t>
            </a:r>
            <a:r>
              <a:rPr lang="fr-CA" altLang="en-US" sz="2400" i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of concentration by </a:t>
            </a:r>
            <a:r>
              <a:rPr lang="fr-CA" altLang="en-US" sz="2400" i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reabsorption</a:t>
            </a:r>
            <a:r>
              <a:rPr lang="fr-CA" altLang="en-US" sz="2400" i="1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All </a:t>
            </a:r>
            <a:r>
              <a:rPr lang="fr-CA" altLang="en-US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surrounded</a:t>
            </a:r>
            <a:r>
              <a:rPr lang="fr-CA" altLang="en-US" dirty="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by </a:t>
            </a:r>
            <a:r>
              <a:rPr lang="fr-CA" altLang="en-US" b="1" dirty="0" err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capillaries</a:t>
            </a:r>
            <a:endParaRPr lang="fr-CA" altLang="en-US" b="1" dirty="0">
              <a:solidFill>
                <a:schemeClr val="tx2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1CA83F-C17F-B14C-B0B1-3CA75C306B1E}"/>
              </a:ext>
            </a:extLst>
          </p:cNvPr>
          <p:cNvCxnSpPr/>
          <p:nvPr/>
        </p:nvCxnSpPr>
        <p:spPr>
          <a:xfrm flipH="1">
            <a:off x="1979712" y="2276872"/>
            <a:ext cx="2211288" cy="43204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9EB169-6057-5E43-B30A-8E7A5F7D92FA}"/>
              </a:ext>
            </a:extLst>
          </p:cNvPr>
          <p:cNvCxnSpPr>
            <a:cxnSpLocks/>
          </p:cNvCxnSpPr>
          <p:nvPr/>
        </p:nvCxnSpPr>
        <p:spPr>
          <a:xfrm flipH="1">
            <a:off x="2267744" y="2861320"/>
            <a:ext cx="1923256" cy="3600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CFEAD77-8498-3144-89F7-474CE73283DA}"/>
              </a:ext>
            </a:extLst>
          </p:cNvPr>
          <p:cNvCxnSpPr>
            <a:cxnSpLocks/>
          </p:cNvCxnSpPr>
          <p:nvPr/>
        </p:nvCxnSpPr>
        <p:spPr>
          <a:xfrm flipH="1">
            <a:off x="2699792" y="3861048"/>
            <a:ext cx="1491208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A6F8CED-3ADE-D444-A10F-461B5B99C26C}"/>
              </a:ext>
            </a:extLst>
          </p:cNvPr>
          <p:cNvCxnSpPr>
            <a:cxnSpLocks/>
          </p:cNvCxnSpPr>
          <p:nvPr/>
        </p:nvCxnSpPr>
        <p:spPr>
          <a:xfrm flipH="1" flipV="1">
            <a:off x="2915816" y="3212976"/>
            <a:ext cx="1400597" cy="1512168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ED3BE2E-8C08-4D4F-9F4B-3F87B1D8C21A}"/>
              </a:ext>
            </a:extLst>
          </p:cNvPr>
          <p:cNvCxnSpPr>
            <a:cxnSpLocks/>
          </p:cNvCxnSpPr>
          <p:nvPr/>
        </p:nvCxnSpPr>
        <p:spPr>
          <a:xfrm flipH="1" flipV="1">
            <a:off x="2699793" y="5889105"/>
            <a:ext cx="1491207" cy="1281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6639F91-16EC-8F41-A31A-26C83BCAE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27566"/>
            <a:ext cx="6629400" cy="1143000"/>
          </a:xfrm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The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Nephron</a:t>
            </a:r>
            <a:endParaRPr lang="fr-CA" dirty="0">
              <a:effectLst>
                <a:glow rad="114300">
                  <a:schemeClr val="tx2">
                    <a:lumMod val="60000"/>
                    <a:lumOff val="40000"/>
                    <a:alpha val="72000"/>
                  </a:schemeClr>
                </a:glow>
              </a:effectLst>
              <a:latin typeface="Arial Black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620B99-0F26-C74A-A394-017A26DAFA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445" y="968346"/>
            <a:ext cx="5441950" cy="589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59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u contenu 2">
            <a:extLst>
              <a:ext uri="{FF2B5EF4-FFF2-40B4-BE49-F238E27FC236}">
                <a16:creationId xmlns:a16="http://schemas.microsoft.com/office/drawing/2014/main" id="{3ED46BA8-1CAC-DE43-9328-A120C61B9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6600" y="1295400"/>
            <a:ext cx="5867400" cy="452596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fr-CA" altLang="en-US" i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When a girl cleans her purse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:</a:t>
            </a:r>
          </a:p>
          <a:p>
            <a:pPr eaLnBrk="1" hangingPunct="1"/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Everything gets dumped out</a:t>
            </a:r>
          </a:p>
          <a:p>
            <a:pPr eaLnBrk="1" hangingPunct="1"/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Things get sorted: valuables &amp; useful things are </a:t>
            </a:r>
            <a:r>
              <a:rPr lang="fr-CA" altLang="en-US" i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put back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, the trash is </a:t>
            </a:r>
            <a:r>
              <a:rPr lang="fr-CA" altLang="en-US" i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dumped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fr-CA" altLang="en-US" i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When a kidney makes urine:</a:t>
            </a:r>
          </a:p>
          <a:p>
            <a:pPr eaLnBrk="1" hangingPunct="1"/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All the plasma gets dumped out into a nephron</a:t>
            </a:r>
          </a:p>
          <a:p>
            <a:pPr eaLnBrk="1" hangingPunct="1"/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Useful stuff is </a:t>
            </a:r>
            <a:r>
              <a:rPr lang="fr-CA" altLang="en-US" i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reabsorbed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, waste isn’t; it is </a:t>
            </a:r>
            <a:r>
              <a:rPr lang="fr-CA" altLang="en-US" i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excreted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as urine.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2967772-6590-4B49-B6A4-2DC1ACA90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228600"/>
            <a:ext cx="6629400" cy="1143000"/>
          </a:xfrm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Urine &amp;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Your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purse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:</a:t>
            </a:r>
          </a:p>
        </p:txBody>
      </p:sp>
      <p:pic>
        <p:nvPicPr>
          <p:cNvPr id="22532" name="Picture 3" descr="woman and purse.jpg">
            <a:extLst>
              <a:ext uri="{FF2B5EF4-FFF2-40B4-BE49-F238E27FC236}">
                <a16:creationId xmlns:a16="http://schemas.microsoft.com/office/drawing/2014/main" id="{277CA80F-A159-0A48-A234-E67B34DD2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2641600" cy="4572000"/>
          </a:xfrm>
          <a:prstGeom prst="rect">
            <a:avLst/>
          </a:prstGeom>
          <a:noFill/>
          <a:ln>
            <a:noFill/>
          </a:ln>
          <a:effectLst>
            <a:outerShdw blurRad="63500" dist="144802" dir="3127501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>
            <a:extLst>
              <a:ext uri="{FF2B5EF4-FFF2-40B4-BE49-F238E27FC236}">
                <a16:creationId xmlns:a16="http://schemas.microsoft.com/office/drawing/2014/main" id="{87B82281-F7C1-4341-90F7-415B23179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   The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Nephron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up close</a:t>
            </a:r>
          </a:p>
        </p:txBody>
      </p:sp>
      <p:pic>
        <p:nvPicPr>
          <p:cNvPr id="23555" name="Picture 6" descr="HOMEO nephron3.jpg">
            <a:extLst>
              <a:ext uri="{FF2B5EF4-FFF2-40B4-BE49-F238E27FC236}">
                <a16:creationId xmlns:a16="http://schemas.microsoft.com/office/drawing/2014/main" id="{2B68E899-0B59-A24C-AB83-4C97A1927D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3962400" cy="474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7" descr="HOMEO nephron4.jpg">
            <a:extLst>
              <a:ext uri="{FF2B5EF4-FFF2-40B4-BE49-F238E27FC236}">
                <a16:creationId xmlns:a16="http://schemas.microsoft.com/office/drawing/2014/main" id="{8716D69B-A6F6-B24D-BE5A-9907D67B1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28800"/>
            <a:ext cx="3884613" cy="474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BBAB43F-9728-284C-8E3A-F381051E2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228600"/>
            <a:ext cx="6629400" cy="1143000"/>
          </a:xfrm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The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Nephron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at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work</a:t>
            </a:r>
            <a:endParaRPr lang="fr-CA" dirty="0">
              <a:effectLst>
                <a:glow rad="114300">
                  <a:schemeClr val="tx2">
                    <a:lumMod val="60000"/>
                    <a:lumOff val="40000"/>
                    <a:alpha val="72000"/>
                  </a:schemeClr>
                </a:glow>
              </a:effectLst>
              <a:latin typeface="Arial Black"/>
              <a:ea typeface="+mj-ea"/>
              <a:cs typeface="+mj-cs"/>
            </a:endParaRPr>
          </a:p>
        </p:txBody>
      </p:sp>
      <p:sp>
        <p:nvSpPr>
          <p:cNvPr id="24579" name="Espace réservé du contenu 2">
            <a:extLst>
              <a:ext uri="{FF2B5EF4-FFF2-40B4-BE49-F238E27FC236}">
                <a16:creationId xmlns:a16="http://schemas.microsoft.com/office/drawing/2014/main" id="{7E26875C-D12B-7245-86E7-563854251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1295400"/>
            <a:ext cx="6705600" cy="452596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Each section has a specific job:</a:t>
            </a:r>
          </a:p>
        </p:txBody>
      </p:sp>
      <p:pic>
        <p:nvPicPr>
          <p:cNvPr id="24580" name="Picture 6" descr="nephron6.jpg">
            <a:extLst>
              <a:ext uri="{FF2B5EF4-FFF2-40B4-BE49-F238E27FC236}">
                <a16:creationId xmlns:a16="http://schemas.microsoft.com/office/drawing/2014/main" id="{69E211A3-F68A-954D-BFEC-99C4416EEBD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05000"/>
            <a:ext cx="6858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E8C9FCE-99E3-8647-9C0C-20487427C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228600"/>
            <a:ext cx="7010400" cy="1143000"/>
          </a:xfrm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Aldosterone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</a:t>
            </a:r>
          </a:p>
        </p:txBody>
      </p:sp>
      <p:pic>
        <p:nvPicPr>
          <p:cNvPr id="25603" name="Picture 5" descr="HOMEO Aldosterone.jpg">
            <a:extLst>
              <a:ext uri="{FF2B5EF4-FFF2-40B4-BE49-F238E27FC236}">
                <a16:creationId xmlns:a16="http://schemas.microsoft.com/office/drawing/2014/main" id="{8DFFCCBC-47FF-DC40-A0C6-6E4BC48E2F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19200"/>
            <a:ext cx="4114800" cy="548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Espace réservé du contenu 2">
            <a:extLst>
              <a:ext uri="{FF2B5EF4-FFF2-40B4-BE49-F238E27FC236}">
                <a16:creationId xmlns:a16="http://schemas.microsoft.com/office/drawing/2014/main" id="{AA019A75-2E15-0741-9543-A05F50A03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9800" y="1196975"/>
            <a:ext cx="3124200" cy="452596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fr-CA" altLang="en-US" b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Aldosterone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= a steroid hormone; </a:t>
            </a:r>
            <a:r>
              <a:rPr lang="fr-CA" altLang="en-US" i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mineralocorticoid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Saves Sodium ions (Na</a:t>
            </a:r>
            <a:r>
              <a:rPr lang="fr-CA" altLang="en-US" baseline="3000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+)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&amp; Water.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Works with </a:t>
            </a:r>
            <a:r>
              <a:rPr lang="fr-CA" altLang="en-US" b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Renin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&amp; </a:t>
            </a:r>
            <a:r>
              <a:rPr lang="fr-CA" altLang="en-US" b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Angiotensin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hormones, in a </a:t>
            </a:r>
            <a:r>
              <a:rPr lang="fr-CA" altLang="en-US" i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cascade system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672C6F5-B1A4-E242-8984-D2644A23DD4B}"/>
              </a:ext>
            </a:extLst>
          </p:cNvPr>
          <p:cNvSpPr txBox="1">
            <a:spLocks/>
          </p:cNvSpPr>
          <p:nvPr/>
        </p:nvSpPr>
        <p:spPr bwMode="auto">
          <a:xfrm>
            <a:off x="762000" y="304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r>
              <a:rPr lang="fr-CA" sz="4400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Renin-Angiotensin-Aldosterone</a:t>
            </a:r>
            <a:r>
              <a:rPr lang="fr-CA" sz="4400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Cascade</a:t>
            </a:r>
          </a:p>
        </p:txBody>
      </p:sp>
      <p:pic>
        <p:nvPicPr>
          <p:cNvPr id="26627" name="Picture 7" descr="HOMEO renin angiotensin system.jpg">
            <a:extLst>
              <a:ext uri="{FF2B5EF4-FFF2-40B4-BE49-F238E27FC236}">
                <a16:creationId xmlns:a16="http://schemas.microsoft.com/office/drawing/2014/main" id="{95E82410-8DD4-7342-902D-95D2341EEF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288"/>
            <a:ext cx="9144000" cy="544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45143E53-390D-FA4B-AD0D-E10C26372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89138"/>
            <a:ext cx="8642350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>
            <a:extLst>
              <a:ext uri="{FF2B5EF4-FFF2-40B4-BE49-F238E27FC236}">
                <a16:creationId xmlns:a16="http://schemas.microsoft.com/office/drawing/2014/main" id="{88F7D08F-C183-674C-A3E7-3F8303CAE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-14288"/>
            <a:ext cx="925195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>
            <a:extLst>
              <a:ext uri="{FF2B5EF4-FFF2-40B4-BE49-F238E27FC236}">
                <a16:creationId xmlns:a16="http://schemas.microsoft.com/office/drawing/2014/main" id="{92F519B3-2F6B-D047-999E-DA37AAA58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813"/>
            <a:ext cx="91709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6CFF55-3026-634D-B6F9-9714A83E9D96}"/>
              </a:ext>
            </a:extLst>
          </p:cNvPr>
          <p:cNvSpPr txBox="1"/>
          <p:nvPr/>
        </p:nvSpPr>
        <p:spPr>
          <a:xfrm>
            <a:off x="0" y="981075"/>
            <a:ext cx="3059113" cy="4154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chemeClr val="tx2"/>
                </a:solidFill>
                <a:latin typeface="Arial" charset="0"/>
                <a:ea typeface="ＭＳ Ｐゴシック" charset="-128"/>
              </a:rPr>
              <a:t>Fluid Homeostasis has to manage both water and ions.</a:t>
            </a:r>
          </a:p>
          <a:p>
            <a:pPr algn="ctr" eaLnBrk="1" hangingPunct="1">
              <a:defRPr/>
            </a:pPr>
            <a:endParaRPr lang="en-US" sz="2400" b="1" dirty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  <a:p>
            <a:pPr algn="ctr" eaLnBrk="1" hangingPunct="1">
              <a:defRPr/>
            </a:pPr>
            <a:r>
              <a:rPr lang="en-US" sz="2400" b="1" dirty="0">
                <a:solidFill>
                  <a:schemeClr val="tx2"/>
                </a:solidFill>
                <a:latin typeface="Arial" charset="0"/>
                <a:ea typeface="ＭＳ Ｐゴシック" charset="-128"/>
              </a:rPr>
              <a:t>The stimuli are changes in blood concentration and in blood volume.</a:t>
            </a:r>
          </a:p>
          <a:p>
            <a:pPr algn="ctr" eaLnBrk="1" hangingPunct="1">
              <a:defRPr/>
            </a:pPr>
            <a:endParaRPr lang="en-US" sz="2400" b="1" dirty="0">
              <a:solidFill>
                <a:schemeClr val="tx2"/>
              </a:solidFill>
              <a:latin typeface="Arial" charset="0"/>
              <a:ea typeface="ＭＳ Ｐゴシック" charset="-128"/>
            </a:endParaRPr>
          </a:p>
          <a:p>
            <a:pPr algn="ctr" eaLnBrk="1" hangingPunct="1">
              <a:defRPr/>
            </a:pPr>
            <a:r>
              <a:rPr lang="en-US" sz="2400" b="1" dirty="0">
                <a:solidFill>
                  <a:schemeClr val="tx2"/>
                </a:solidFill>
                <a:latin typeface="Arial" charset="0"/>
                <a:ea typeface="ＭＳ Ｐゴシック" charset="-128"/>
              </a:rPr>
              <a:t>Two parallel systems exist.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>
            <a:extLst>
              <a:ext uri="{FF2B5EF4-FFF2-40B4-BE49-F238E27FC236}">
                <a16:creationId xmlns:a16="http://schemas.microsoft.com/office/drawing/2014/main" id="{1219F157-0269-B34D-A23B-5CC625867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Other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Homeostases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:</a:t>
            </a:r>
          </a:p>
        </p:txBody>
      </p:sp>
      <p:sp>
        <p:nvSpPr>
          <p:cNvPr id="30723" name="Espace réservé du contenu 2">
            <a:extLst>
              <a:ext uri="{FF2B5EF4-FFF2-40B4-BE49-F238E27FC236}">
                <a16:creationId xmlns:a16="http://schemas.microsoft.com/office/drawing/2014/main" id="{2E953877-C1BD-C845-944E-37CAA1F62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760538"/>
            <a:ext cx="83820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Freshwater fish: living in a </a:t>
            </a:r>
            <a:r>
              <a:rPr lang="fr-CA" altLang="en-US" i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hypotonic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environment, the threat is not water loss, but constant ‘dilution’. </a:t>
            </a:r>
          </a:p>
          <a:p>
            <a:pPr eaLnBrk="1" hangingPunct="1">
              <a:lnSpc>
                <a:spcPct val="90000"/>
              </a:lnSpc>
            </a:pPr>
            <a:endParaRPr lang="fr-CA" altLang="en-US">
              <a:solidFill>
                <a:schemeClr val="tx2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30724" name="Picture 5" descr="HOMEO Fresh Water Fish.jpg">
            <a:extLst>
              <a:ext uri="{FF2B5EF4-FFF2-40B4-BE49-F238E27FC236}">
                <a16:creationId xmlns:a16="http://schemas.microsoft.com/office/drawing/2014/main" id="{B48984D9-0D95-7045-88BE-626A04A06E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48000"/>
            <a:ext cx="60960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>
            <a:extLst>
              <a:ext uri="{FF2B5EF4-FFF2-40B4-BE49-F238E27FC236}">
                <a16:creationId xmlns:a16="http://schemas.microsoft.com/office/drawing/2014/main" id="{A1BEF521-88DE-434A-9257-C363AB50D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Other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Homeostases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:</a:t>
            </a:r>
          </a:p>
        </p:txBody>
      </p:sp>
      <p:sp>
        <p:nvSpPr>
          <p:cNvPr id="31747" name="Espace réservé du contenu 2">
            <a:extLst>
              <a:ext uri="{FF2B5EF4-FFF2-40B4-BE49-F238E27FC236}">
                <a16:creationId xmlns:a16="http://schemas.microsoft.com/office/drawing/2014/main" id="{D09548F4-3CB6-F146-88AB-FA2430576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760538"/>
            <a:ext cx="83820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Saltwater fish: living in a </a:t>
            </a:r>
            <a:r>
              <a:rPr lang="fr-CA" altLang="en-US" i="1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hypertonic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environment, the threat is actually dehydration, due to Na</a:t>
            </a:r>
            <a:r>
              <a:rPr lang="fr-CA" altLang="en-US" baseline="3000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+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, K</a:t>
            </a:r>
            <a:r>
              <a:rPr lang="fr-CA" altLang="en-US" baseline="3000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+</a:t>
            </a: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ions</a:t>
            </a:r>
          </a:p>
          <a:p>
            <a:pPr eaLnBrk="1" hangingPunct="1">
              <a:lnSpc>
                <a:spcPct val="90000"/>
              </a:lnSpc>
            </a:pPr>
            <a:endParaRPr lang="fr-CA" altLang="en-US">
              <a:solidFill>
                <a:schemeClr val="tx2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31748" name="Picture 4" descr="HOMEO Salt Water Fish.jpg">
            <a:extLst>
              <a:ext uri="{FF2B5EF4-FFF2-40B4-BE49-F238E27FC236}">
                <a16:creationId xmlns:a16="http://schemas.microsoft.com/office/drawing/2014/main" id="{DAD09CD5-6920-574C-BC3E-791996D78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971800"/>
            <a:ext cx="6705600" cy="365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>
            <a:extLst>
              <a:ext uri="{FF2B5EF4-FFF2-40B4-BE49-F238E27FC236}">
                <a16:creationId xmlns:a16="http://schemas.microsoft.com/office/drawing/2014/main" id="{6C75868E-131D-F34F-B29D-26CA8F78B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Other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Homeostases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:</a:t>
            </a:r>
          </a:p>
        </p:txBody>
      </p:sp>
      <p:sp>
        <p:nvSpPr>
          <p:cNvPr id="32771" name="Espace réservé du contenu 2">
            <a:extLst>
              <a:ext uri="{FF2B5EF4-FFF2-40B4-BE49-F238E27FC236}">
                <a16:creationId xmlns:a16="http://schemas.microsoft.com/office/drawing/2014/main" id="{9A980EB0-8C7B-F244-BDAB-212C44134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760538"/>
            <a:ext cx="83820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CA" altLang="en-US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Marine Birds &amp; Sharks: salt-excreting glands.</a:t>
            </a:r>
          </a:p>
          <a:p>
            <a:pPr eaLnBrk="1" hangingPunct="1">
              <a:lnSpc>
                <a:spcPct val="90000"/>
              </a:lnSpc>
            </a:pPr>
            <a:endParaRPr lang="fr-CA" altLang="en-US">
              <a:solidFill>
                <a:schemeClr val="tx2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32772" name="Picture 5" descr="HOMEO Bird nasal gland.jpg">
            <a:extLst>
              <a:ext uri="{FF2B5EF4-FFF2-40B4-BE49-F238E27FC236}">
                <a16:creationId xmlns:a16="http://schemas.microsoft.com/office/drawing/2014/main" id="{0F849E6B-71EC-C44A-8E22-A7886B6B7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90800"/>
            <a:ext cx="7772400" cy="387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>
            <a:extLst>
              <a:ext uri="{FF2B5EF4-FFF2-40B4-BE49-F238E27FC236}">
                <a16:creationId xmlns:a16="http://schemas.microsoft.com/office/drawing/2014/main" id="{C28FF2CD-1658-7E4B-83E9-2750704AA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  <a:ln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l" eaLnBrk="1" hangingPunct="1">
              <a:defRPr/>
            </a:pP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Other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 </a:t>
            </a:r>
            <a:r>
              <a:rPr lang="fr-CA" dirty="0" err="1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Homeostases</a:t>
            </a:r>
            <a:r>
              <a:rPr lang="fr-CA" dirty="0">
                <a:effectLst>
                  <a:glow rad="114300">
                    <a:schemeClr val="tx2">
                      <a:lumMod val="60000"/>
                      <a:lumOff val="40000"/>
                      <a:alpha val="72000"/>
                    </a:schemeClr>
                  </a:glow>
                </a:effectLst>
                <a:latin typeface="Arial Black"/>
                <a:ea typeface="+mj-ea"/>
                <a:cs typeface="+mj-cs"/>
              </a:rPr>
              <a:t>:</a:t>
            </a:r>
          </a:p>
        </p:txBody>
      </p:sp>
      <p:sp>
        <p:nvSpPr>
          <p:cNvPr id="33795" name="Espace réservé du contenu 2">
            <a:extLst>
              <a:ext uri="{FF2B5EF4-FFF2-40B4-BE49-F238E27FC236}">
                <a16:creationId xmlns:a16="http://schemas.microsoft.com/office/drawing/2014/main" id="{AADE4BD2-F669-634A-BA53-8C4F312BC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1676400"/>
            <a:ext cx="38100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CA" altLang="en-US" sz="2800">
                <a:solidFill>
                  <a:schemeClr val="tx2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Desert Animals: lack of water? No problem. The Jerboa, or Kangaroo rat, simply does not drink. It has incredibly long nephrons, too.</a:t>
            </a:r>
          </a:p>
          <a:p>
            <a:pPr eaLnBrk="1" hangingPunct="1">
              <a:lnSpc>
                <a:spcPct val="90000"/>
              </a:lnSpc>
            </a:pPr>
            <a:endParaRPr lang="fr-CA" altLang="en-US">
              <a:solidFill>
                <a:schemeClr val="tx2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33796" name="Picture 5" descr="HOMEO Water balance.jpg">
            <a:extLst>
              <a:ext uri="{FF2B5EF4-FFF2-40B4-BE49-F238E27FC236}">
                <a16:creationId xmlns:a16="http://schemas.microsoft.com/office/drawing/2014/main" id="{D05D0D78-5C4D-CA48-ACDF-9152FF8BE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4953000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6" descr="Kangaroo rat.jpg">
            <a:extLst>
              <a:ext uri="{FF2B5EF4-FFF2-40B4-BE49-F238E27FC236}">
                <a16:creationId xmlns:a16="http://schemas.microsoft.com/office/drawing/2014/main" id="{7368FAEA-A76B-D945-A4F7-6CDE387C2E7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24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191000"/>
            <a:ext cx="3505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562</Words>
  <Application>Microsoft Macintosh PowerPoint</Application>
  <PresentationFormat>On-screen Show (4:3)</PresentationFormat>
  <Paragraphs>85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ＭＳ Ｐゴシック</vt:lpstr>
      <vt:lpstr>Calibri</vt:lpstr>
      <vt:lpstr>Frazzle</vt:lpstr>
      <vt:lpstr>Arial Narrow</vt:lpstr>
      <vt:lpstr>Thème Office</vt:lpstr>
      <vt:lpstr>Fluid Balance</vt:lpstr>
      <vt:lpstr>The importance of Fluids</vt:lpstr>
      <vt:lpstr>Fluid Homeostasis</vt:lpstr>
      <vt:lpstr>Osmotic Concentration</vt:lpstr>
      <vt:lpstr>Fluid Homeostasis</vt:lpstr>
      <vt:lpstr>  The Mammalian Kidney</vt:lpstr>
      <vt:lpstr>Action of ADH</vt:lpstr>
      <vt:lpstr>Action of ADH</vt:lpstr>
      <vt:lpstr>The Nephron</vt:lpstr>
      <vt:lpstr>The Nephron</vt:lpstr>
      <vt:lpstr>Urine &amp; Your purse:</vt:lpstr>
      <vt:lpstr>    The Nephron up close</vt:lpstr>
      <vt:lpstr>The Nephron at work</vt:lpstr>
      <vt:lpstr>Aldosterone </vt:lpstr>
      <vt:lpstr>PowerPoint Presentation</vt:lpstr>
      <vt:lpstr>PowerPoint Presentation</vt:lpstr>
      <vt:lpstr>PowerPoint Presentation</vt:lpstr>
      <vt:lpstr>PowerPoint Presentation</vt:lpstr>
      <vt:lpstr>  Other Homeostases:</vt:lpstr>
      <vt:lpstr>  Other Homeostases:</vt:lpstr>
      <vt:lpstr>  Other Homeostases:</vt:lpstr>
      <vt:lpstr>  Other Homeostases: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Éric Vadeboncoeur</dc:creator>
  <cp:lastModifiedBy>Aleksandar Stosich</cp:lastModifiedBy>
  <cp:revision>29</cp:revision>
  <dcterms:created xsi:type="dcterms:W3CDTF">2009-11-12T01:57:23Z</dcterms:created>
  <dcterms:modified xsi:type="dcterms:W3CDTF">2018-12-05T13:41:22Z</dcterms:modified>
</cp:coreProperties>
</file>