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2" r:id="rId3"/>
    <p:sldId id="263" r:id="rId4"/>
    <p:sldId id="269" r:id="rId5"/>
    <p:sldId id="277" r:id="rId6"/>
    <p:sldId id="278" r:id="rId7"/>
    <p:sldId id="264" r:id="rId8"/>
    <p:sldId id="268" r:id="rId9"/>
    <p:sldId id="275" r:id="rId10"/>
    <p:sldId id="276" r:id="rId11"/>
    <p:sldId id="265" r:id="rId12"/>
    <p:sldId id="279" r:id="rId13"/>
    <p:sldId id="270" r:id="rId14"/>
    <p:sldId id="280" r:id="rId15"/>
    <p:sldId id="281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351"/>
  </p:normalViewPr>
  <p:slideViewPr>
    <p:cSldViewPr snapToObjects="1">
      <p:cViewPr varScale="1">
        <p:scale>
          <a:sx n="71" d="100"/>
          <a:sy n="71" d="100"/>
        </p:scale>
        <p:origin x="15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532B0BC-8698-6349-B062-427F3E1194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8279E30-0E92-4649-B197-D6A635BB561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C20A1CEE-53C8-3548-A522-275FCC9904E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2C377B4C-E3A9-8242-B772-213AB53194E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500E72-190E-C14C-910A-C093E94B71C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A0CA2E3-D6E5-1842-BA26-406439EBCF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2B0F460-249B-534B-A898-2A0563E466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3F7B06F8-B946-4F47-A98C-1C0108506F1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0966EE8-D973-A143-A7C9-FA7FEE55E4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07542B8-1604-A44C-828B-3E4D0AE3B5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40E0CC3C-8C34-BB41-9B0C-95B3A88B3C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C25DB0-D81E-6F4D-9AC5-E1E977FE299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9C969570-C3EE-964E-88E0-0EAE54EBFC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2F185AA-3798-8146-AAF8-E794E54837AE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D4C6E53-1D8C-7E44-B3F4-F9DB4EC440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B254574-5DC2-584E-B1A5-97DD1A20B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9E0ABEB1-D955-824C-BEBE-F093F8ACD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6BB5972-234B-7E4B-A1CF-95CDF53D9757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8A5CC8D5-8C7D-044E-B3E9-F9303419D3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96C31AD-66D7-2149-A575-3B9D6925B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5C1EEE64-9803-0944-8EF4-57EFB6DC9B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6068E76-A774-D04C-9FCC-6EB0CF39F27F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B6FF118-C816-1A43-9FB5-8E67D7630E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C0AF4290-634E-024B-8EF7-A3D51C57B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16902AF-35BF-E444-9338-2A3405B656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F5FC1A9-66E8-E141-93E7-15B06C834E80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B6314E4-2E61-3046-BF17-657BDF28D1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DB13131-EFFC-2C46-9E5D-60EFA535C3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A9E78C1-486B-8748-B95F-2C8778F4199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ACDDA156-EE1E-4849-AA4C-D76853956CDF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2A048A7E-B45E-FF46-8A6B-592F6C2239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0830AE83-5012-7043-84B6-755C84097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BCAE12E9-480B-C546-984C-2F97F5FD570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862582F7-6FFB-C44B-9F0D-C27686F6934F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B4500A4F-DE5B-7542-8F66-4029A16B16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D2022407-599D-554A-8E11-1CDBBFA67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915FEC9-2014-164E-9A61-CC89A69D6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97BD8B-71C5-5946-8BE4-BAB13C8E2910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150261E-024D-F94B-A329-D34F7F9339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309B044-001A-D94A-956D-83F3B7753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F604BFDF-05F0-E749-A526-01A9A24C0C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C7FAA9-4D4A-0C47-8F47-499DB5AFB12B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B4E31EE-DE92-7D43-B2B0-6162E14277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2FEAE8D-8C8F-3642-87B9-839CA11765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5133BEE-E124-004F-A268-723917AE35D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A5ED958D-1D4D-B74F-A884-8AD90CAF56C2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70AAC23-A1D8-6F48-8ABE-B97969D7BB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FB7D953-4740-C041-943D-3C79156DF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9143D59A-0793-5548-887E-2A93D2669C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8CE7D5DA-73FB-1D42-ADB8-A55E2A02B3BA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3D63DD4D-D276-E14E-ACDE-319915798C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EC746ED0-3947-3248-A7DF-DEA32F06D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02F80CD-7E1B-AB4D-91E0-A3AABED222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28EC1B8-F230-144D-903A-ECA27417D737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67019F6-6097-A141-A689-55F7CC08A6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0C988613-82B9-3342-8287-300D4C206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3AF9FAED-6C68-7C49-80E6-1A65F542505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E59CDC6-162C-0648-8DAD-17CF91DE92EC}" type="slidenum">
              <a:rPr lang="en-US" altLang="en-US" sz="1200"/>
              <a:pPr algn="r" eaLnBrk="1" hangingPunct="1"/>
              <a:t>12</a:t>
            </a:fld>
            <a:endParaRPr lang="en-US" altLang="en-US" sz="12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9EDEC616-767B-A849-B584-C5C84677FB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A49B2F61-F5C6-C147-8CB3-C3C50C513F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70732D51-DF34-8E44-9528-CDCD0DA68F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BB7CB2-10E6-5049-A2F3-48A8BD499D3F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BE72CE9-58D9-444A-AC3E-1738D331B1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A30EDC7-8418-3741-9B18-F8DD23F0F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43CA3528-4D24-F644-818C-67E04B516C1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39687663-900F-704C-BF8A-0B1945AB8BB5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63F57BA-4BED-FB40-B55E-569F52D3A5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17DBE87-D11F-8F4C-B0ED-CF81571EC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382FE789-1763-B243-9B63-B4535C62159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1E2C14D6-90BF-4A41-9A0C-01FF662F7FF7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3D50EA0A-13D3-1A44-B7FA-581ABA3C832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58A3759-CD86-C443-938D-4103A33243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D878D72-B3D8-C043-A09C-19BF3CC963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2454754-003A-A946-B57F-97DC5493327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885B711-07D5-4C44-AA3E-74E1196ED2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DA3D791-6B98-6F43-AE2D-C458B719B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7FCD41E1-7C5F-0E49-820D-EDB5BA646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C9FB1-0CFE-594D-BA4D-7786BBAE785F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5CAEC22-E27B-F34E-8B2C-30DD7EF461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179F5842-C77A-004E-B0C3-B9C9EDB8A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eaves">
            <a:extLst>
              <a:ext uri="{FF2B5EF4-FFF2-40B4-BE49-F238E27FC236}">
                <a16:creationId xmlns:a16="http://schemas.microsoft.com/office/drawing/2014/main" id="{0F84E57A-EBC9-0741-B36F-FBA144DAE8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775" y="-157163"/>
            <a:ext cx="9863138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B2557-1568-5340-A490-314A81A0AA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CA78A-B6B7-9F49-B566-1728DE0BC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02EE4-FA4D-A341-A619-2AE7FCE286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BA288-9F7A-CB4A-9D69-294C7928C1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90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ED74EA-BB7E-3943-8C7A-91B9216DDB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5934A5-6745-084B-9684-5EABA9206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1CE67-687A-614B-B327-1AE335CDA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D5C1AA-8D67-8E42-B61A-8138FF488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59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3CEBFF-C545-D941-A318-84DF604978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CD643D-5C4B-6C4B-877E-115C850AD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6E9642-1E92-094F-B9C2-2E082081D6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3D8AC-3771-C64C-9450-8EEDB46D4D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89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D080B6-8C05-2A40-B3BD-483598FA9B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249154-D911-6548-91AC-1C1329F304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252E58-0FCF-9B40-8D01-23D97F644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6BD73-7D06-F34B-B6F7-09B309BD0D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379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D03689-F08B-A042-9582-F7D5ED4CF0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1C7FFD-5260-434B-A3F3-A9995686B6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EBE34A-B848-EE44-9699-30CBB7E0A4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E6CD8D-AD34-A946-9BB2-F29A51FC4E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64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3D9526-414B-1043-B305-157477FE39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CE0B2F-F1F6-2548-981A-CFA701EB3D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62B349-4A49-1A4C-8935-5FDE823290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CB7471-0584-C24C-814F-1832A8F94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65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EB65D83-CBAB-554C-80A0-E11037CAFA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396F05-5ADF-3642-A0FF-7611B8FFF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00875C-695D-A940-952A-C05CAAEE2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A012F-B903-714D-B77B-3751F56CB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96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4755B-1F7F-914D-899A-CC26DD39E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CBCB8-1300-024D-9FE8-D10A5F2E77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D717D3-CCE2-DA4B-B904-3C4A5A0DF9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4D1FD-61B0-F847-A1B5-D7F1510B9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44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F3F26-3ABE-724F-AD8D-84C937E919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1B50D2-CA2D-914E-8140-4EE8535B78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8A6FC9-00DE-AC4D-986F-808C2ED0E3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8CADD5-1788-F744-915C-C4C9093B3C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13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BF86EF-F0BE-814E-8DD9-CF7B909FF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C28AB8-F99B-544E-9E46-B135A91C3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19ED3D-C80C-8846-8D01-F4F2BE666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BD00B0-16F3-A941-88E0-E8F48A3F5A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43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0260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0260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AFD601-6AD2-0E48-A263-77C8E3B848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DB1C99-3B9F-A94E-BC2F-A8B62BB0E5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EC2084-06BF-5C40-AEF4-FBE03BF73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49A73A-5E7C-D648-8F7E-034DF8496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084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F3252E-D449-6E4A-A4DA-7D1EAA524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183964-D99D-0A4F-BDDF-4E15360109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84CA90-FAFD-414A-AD7B-854478D1D4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D0195-3F55-8D45-86A6-0B728CD387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0337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888370-5A6E-4249-8A59-CC1E122747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26D1E-B040-364F-8D20-69C57724B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E9440A-E8DC-194B-9011-22423CA533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E71FE-F85B-6D4D-95B2-54465B5B9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81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leavessmall">
            <a:extLst>
              <a:ext uri="{FF2B5EF4-FFF2-40B4-BE49-F238E27FC236}">
                <a16:creationId xmlns:a16="http://schemas.microsoft.com/office/drawing/2014/main" id="{F494F7C0-158D-5C44-8A7C-864CDE055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4876800"/>
            <a:ext cx="1792287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A85AC0E1-9E6E-FE43-ABDB-B45914592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130A45D8-DE35-4D45-8C4B-DAABC2921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923A788A-D978-C14E-BAF5-B47E998C808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CA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19F11C-98A9-3A4D-9BCC-C92DBF1F58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CA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5B878E-E96F-2249-BF1F-EB971428C5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7280959-06E7-094E-9E2D-3F6A949A56B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  <p:sldLayoutId id="2147483664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B06DC91-C502-F242-A4CE-415AAB1FE4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362200"/>
            <a:ext cx="9144000" cy="1470025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chemeClr val="bg2"/>
                </a:solidFill>
              </a:rPr>
              <a:t>Photosynthesis</a:t>
            </a:r>
            <a:br>
              <a:rPr lang="en-US" altLang="en-US" sz="7200" b="1">
                <a:solidFill>
                  <a:schemeClr val="bg2"/>
                </a:solidFill>
              </a:rPr>
            </a:br>
            <a:r>
              <a:rPr lang="en-US" altLang="en-US" sz="7200" b="1">
                <a:solidFill>
                  <a:schemeClr val="bg2"/>
                </a:solidFill>
              </a:rPr>
              <a:t>versus</a:t>
            </a:r>
            <a:br>
              <a:rPr lang="en-US" altLang="en-US" sz="7200" b="1">
                <a:solidFill>
                  <a:schemeClr val="bg2"/>
                </a:solidFill>
              </a:rPr>
            </a:br>
            <a:r>
              <a:rPr lang="en-US" altLang="en-US" sz="7200" b="1">
                <a:solidFill>
                  <a:schemeClr val="bg2"/>
                </a:solidFill>
              </a:rPr>
              <a:t>Cellular Respiration</a:t>
            </a:r>
            <a:endParaRPr lang="en-US" altLang="en-US">
              <a:solidFill>
                <a:srgbClr val="804000"/>
              </a:solidFill>
            </a:endParaRPr>
          </a:p>
        </p:txBody>
      </p:sp>
      <p:sp>
        <p:nvSpPr>
          <p:cNvPr id="17411" name="Text Box 22">
            <a:extLst>
              <a:ext uri="{FF2B5EF4-FFF2-40B4-BE49-F238E27FC236}">
                <a16:creationId xmlns:a16="http://schemas.microsoft.com/office/drawing/2014/main" id="{654C8773-DAE1-7441-96A7-CDE32954A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024438"/>
            <a:ext cx="7620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>
                <a:solidFill>
                  <a:srgbClr val="800040"/>
                </a:solidFill>
              </a:rPr>
              <a:t>A simple comparison</a:t>
            </a:r>
            <a:endParaRPr lang="en-US" altLang="en-US" sz="1800" b="1">
              <a:solidFill>
                <a:srgbClr val="ADADAD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432D372-F4AC-A144-9A80-AD11BD9088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Background: Plants &amp; Animals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929D8F0-246C-854A-9DD7-369AE260B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810000" cy="3700463"/>
          </a:xfrm>
        </p:spPr>
        <p:txBody>
          <a:bodyPr/>
          <a:lstStyle/>
          <a:p>
            <a:pPr eaLnBrk="1" hangingPunct="1"/>
            <a:r>
              <a:rPr lang="en-US" altLang="en-US" sz="2800" b="1">
                <a:solidFill>
                  <a:srgbClr val="000000"/>
                </a:solidFill>
              </a:rPr>
              <a:t>Photoautotrophs</a:t>
            </a:r>
          </a:p>
          <a:p>
            <a:pPr eaLnBrk="1" hangingPunct="1"/>
            <a:r>
              <a:rPr lang="en-US" altLang="en-US" sz="2800">
                <a:solidFill>
                  <a:srgbClr val="000000"/>
                </a:solidFill>
              </a:rPr>
              <a:t>“self-feeding using light”</a:t>
            </a:r>
          </a:p>
          <a:p>
            <a:pPr eaLnBrk="1" hangingPunct="1"/>
            <a:r>
              <a:rPr lang="en-US" altLang="en-US" sz="2800">
                <a:solidFill>
                  <a:srgbClr val="000000"/>
                </a:solidFill>
              </a:rPr>
              <a:t>More ancient metabolism?</a:t>
            </a:r>
          </a:p>
          <a:p>
            <a:pPr eaLnBrk="1" hangingPunct="1"/>
            <a:r>
              <a:rPr lang="en-US" altLang="en-US" sz="2800">
                <a:solidFill>
                  <a:srgbClr val="000000"/>
                </a:solidFill>
              </a:rPr>
              <a:t>Only organisms able to trap sun’s energy.</a:t>
            </a:r>
          </a:p>
          <a:p>
            <a:pPr eaLnBrk="1" hangingPunct="1">
              <a:buFontTx/>
              <a:buNone/>
            </a:pPr>
            <a:endParaRPr lang="en-US" altLang="en-US" sz="280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4E238AC-8EAA-D449-A4FE-614A8A212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600200"/>
            <a:ext cx="3810000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000000"/>
                </a:solidFill>
              </a:rPr>
              <a:t>Heterotrophs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</a:rPr>
              <a:t>“feeding from others”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</a:rPr>
              <a:t>Metabolism of multicellular life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</a:rPr>
              <a:t>Energy transfer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4BF0660-0E0A-9848-AAE8-4F7D62F03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Mitochondrion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13667DB-AA3C-2046-A5ED-8CE8104DF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Double membrane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Internal </a:t>
            </a:r>
            <a:r>
              <a:rPr lang="en-US" altLang="en-US" b="1" dirty="0">
                <a:solidFill>
                  <a:srgbClr val="000000"/>
                </a:solidFill>
              </a:rPr>
              <a:t>cristae</a:t>
            </a:r>
            <a:r>
              <a:rPr lang="en-US" altLang="en-US" dirty="0">
                <a:solidFill>
                  <a:srgbClr val="000000"/>
                </a:solidFill>
              </a:rPr>
              <a:t> &amp; </a:t>
            </a:r>
            <a:r>
              <a:rPr lang="en-US" altLang="en-US" b="1" dirty="0">
                <a:solidFill>
                  <a:srgbClr val="000000"/>
                </a:solidFill>
              </a:rPr>
              <a:t>matrix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All multicellular organisms, including plant tissues.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Symbiotic origins: </a:t>
            </a:r>
            <a:r>
              <a:rPr lang="en-US" altLang="en-US" b="1" dirty="0">
                <a:solidFill>
                  <a:srgbClr val="000000"/>
                </a:solidFill>
              </a:rPr>
              <a:t>chemoautotrophic bacteria</a:t>
            </a:r>
            <a:r>
              <a:rPr lang="en-US" altLang="en-US" dirty="0">
                <a:solidFill>
                  <a:srgbClr val="000000"/>
                </a:solidFill>
              </a:rPr>
              <a:t> engulfed by larger heterotrophic cell, and surviving?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01EF5B2-7F3D-0342-AED2-39DFC888B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Mitochondrion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033075B-FC54-A349-9D8A-74850F1E1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88125" y="1417638"/>
            <a:ext cx="2243138" cy="4968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000000"/>
                </a:solidFill>
              </a:rPr>
              <a:t>Structure</a:t>
            </a:r>
          </a:p>
        </p:txBody>
      </p:sp>
      <p:pic>
        <p:nvPicPr>
          <p:cNvPr id="23557" name="Picture 5" descr="OrganellesMitochondrion1">
            <a:extLst>
              <a:ext uri="{FF2B5EF4-FFF2-40B4-BE49-F238E27FC236}">
                <a16:creationId xmlns:a16="http://schemas.microsoft.com/office/drawing/2014/main" id="{A6F2B1F2-ABA2-1149-8463-BDFCD4BE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944563"/>
            <a:ext cx="5537200" cy="541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86A87D62-54D4-EA47-A08B-3F323CF7D9F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Mitochondrion</a:t>
            </a:r>
          </a:p>
        </p:txBody>
      </p:sp>
      <p:pic>
        <p:nvPicPr>
          <p:cNvPr id="55302" name="Picture 6" descr="c7">
            <a:extLst>
              <a:ext uri="{FF2B5EF4-FFF2-40B4-BE49-F238E27FC236}">
                <a16:creationId xmlns:a16="http://schemas.microsoft.com/office/drawing/2014/main" id="{34C099C5-61E0-8241-B61A-C876727DC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268413"/>
            <a:ext cx="6948487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05E8C5F-8A33-3747-9ECE-CC86100357C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Mitochondrion</a:t>
            </a:r>
          </a:p>
        </p:txBody>
      </p:sp>
      <p:pic>
        <p:nvPicPr>
          <p:cNvPr id="57351" name="Picture 7" descr="018f2">
            <a:extLst>
              <a:ext uri="{FF2B5EF4-FFF2-40B4-BE49-F238E27FC236}">
                <a16:creationId xmlns:a16="http://schemas.microsoft.com/office/drawing/2014/main" id="{FF293E46-134D-B040-AC8D-9FFD6848F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700213"/>
            <a:ext cx="7091362" cy="291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2" name="Text Box 8">
            <a:extLst>
              <a:ext uri="{FF2B5EF4-FFF2-40B4-BE49-F238E27FC236}">
                <a16:creationId xmlns:a16="http://schemas.microsoft.com/office/drawing/2014/main" id="{F517832E-4A1B-5F48-9D4C-9A56461DE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99025"/>
            <a:ext cx="65992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en-US" sz="2400" b="1">
                <a:solidFill>
                  <a:srgbClr val="000000"/>
                </a:solidFill>
              </a:rPr>
              <a:t>Endosymbiotic origins</a:t>
            </a:r>
            <a:r>
              <a:rPr lang="en-CA" altLang="en-US" sz="2400">
                <a:solidFill>
                  <a:srgbClr val="000000"/>
                </a:solidFill>
              </a:rPr>
              <a:t>: Evidence for this includes mitochondrial size, lack of organelles, &amp; residual DNA. Some dispute this, based on the cristae’s resemblance to E.R. &amp; Golgi Body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3BC7798-B887-814F-8CFD-3D826C420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Chloroplast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15966AD-DB03-7348-BDE1-2945F1A06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Double membrane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Internal </a:t>
            </a:r>
            <a:r>
              <a:rPr lang="en-US" altLang="en-US" b="1" dirty="0">
                <a:solidFill>
                  <a:srgbClr val="000000"/>
                </a:solidFill>
              </a:rPr>
              <a:t>stroma</a:t>
            </a:r>
            <a:r>
              <a:rPr lang="en-US" altLang="en-US" dirty="0">
                <a:solidFill>
                  <a:srgbClr val="000000"/>
                </a:solidFill>
              </a:rPr>
              <a:t> &amp; </a:t>
            </a:r>
            <a:r>
              <a:rPr lang="en-US" altLang="en-US" b="1" dirty="0">
                <a:solidFill>
                  <a:srgbClr val="000000"/>
                </a:solidFill>
              </a:rPr>
              <a:t>thylakoids, grana</a:t>
            </a:r>
            <a:r>
              <a:rPr lang="en-US" altLang="en-US" dirty="0">
                <a:solidFill>
                  <a:srgbClr val="000000"/>
                </a:solidFill>
              </a:rPr>
              <a:t>, 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In most, but not all, plant tissues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Photosynthetic organ = the leaf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Symbiotic origins: engulfed by larger heterotroph, but survived?</a:t>
            </a:r>
          </a:p>
          <a:p>
            <a:pPr eaLnBrk="1" hangingPunct="1"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FF061AC-CE80-2D4B-A483-E616DFF48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Chloroplast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B78DD6E-1737-1D41-A2B7-A62868F6D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2493963" cy="568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000000"/>
                </a:solidFill>
              </a:rPr>
              <a:t>Structure: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7653" name="Picture 5" descr="chloroplast">
            <a:extLst>
              <a:ext uri="{FF2B5EF4-FFF2-40B4-BE49-F238E27FC236}">
                <a16:creationId xmlns:a16="http://schemas.microsoft.com/office/drawing/2014/main" id="{1D14D9A4-2A29-AC44-AABB-DCB7CDB22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016000"/>
            <a:ext cx="5334000" cy="568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457D0540-B5F8-EB4F-9E58-19BF5489CF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Chloroplast</a:t>
            </a:r>
          </a:p>
        </p:txBody>
      </p:sp>
      <p:pic>
        <p:nvPicPr>
          <p:cNvPr id="51206" name="Picture 6" descr="10_03-Chloroplast-L">
            <a:extLst>
              <a:ext uri="{FF2B5EF4-FFF2-40B4-BE49-F238E27FC236}">
                <a16:creationId xmlns:a16="http://schemas.microsoft.com/office/drawing/2014/main" id="{600A74D8-1D4C-4C44-9CBF-DB7DD9051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600200"/>
            <a:ext cx="65532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34168347-0B1D-5C40-9341-C6F102D1AA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Comparison of Origins</a:t>
            </a:r>
          </a:p>
        </p:txBody>
      </p:sp>
      <p:pic>
        <p:nvPicPr>
          <p:cNvPr id="53253" name="Picture 5" descr="endosym">
            <a:extLst>
              <a:ext uri="{FF2B5EF4-FFF2-40B4-BE49-F238E27FC236}">
                <a16:creationId xmlns:a16="http://schemas.microsoft.com/office/drawing/2014/main" id="{14A86806-FBEC-A746-A796-F92C84111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7638"/>
            <a:ext cx="5219700" cy="49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5" name="Picture 7" descr="eukaryote_clade">
            <a:extLst>
              <a:ext uri="{FF2B5EF4-FFF2-40B4-BE49-F238E27FC236}">
                <a16:creationId xmlns:a16="http://schemas.microsoft.com/office/drawing/2014/main" id="{95D2CE0D-B83F-3C40-9591-3CA66687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808163"/>
            <a:ext cx="3009900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ACEE95C9-453C-004C-866C-9BFCF4746B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chemicals involved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6DDB114-FBC5-ED4A-8BC8-076B7BC03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70338" cy="4384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highlight>
                  <a:srgbClr val="800080"/>
                </a:highlight>
              </a:rPr>
              <a:t>Mitochondrion</a:t>
            </a:r>
            <a:r>
              <a:rPr lang="en-US" altLang="en-US" dirty="0">
                <a:solidFill>
                  <a:srgbClr val="000000"/>
                </a:solidFill>
              </a:rPr>
              <a:t> contains numerous </a:t>
            </a:r>
            <a:r>
              <a:rPr lang="en-US" altLang="en-US" b="1" dirty="0">
                <a:solidFill>
                  <a:srgbClr val="000000"/>
                </a:solidFill>
              </a:rPr>
              <a:t>enzymes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000000"/>
                </a:solidFill>
              </a:rPr>
              <a:t>Cytochrome</a:t>
            </a:r>
            <a:r>
              <a:rPr lang="en-US" altLang="en-US" dirty="0">
                <a:solidFill>
                  <a:srgbClr val="000000"/>
                </a:solidFill>
              </a:rPr>
              <a:t> proteins arranged in </a:t>
            </a:r>
            <a:r>
              <a:rPr lang="en-US" altLang="en-US" b="1" dirty="0">
                <a:solidFill>
                  <a:srgbClr val="000000"/>
                </a:solidFill>
              </a:rPr>
              <a:t>Electron Transport Chains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Coenzymes A, Q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00"/>
                </a:solidFill>
              </a:rPr>
              <a:t>NADH, FADH2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A2F269A-3F58-C14D-85D8-46C91D852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00200"/>
            <a:ext cx="3970338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highlight>
                  <a:srgbClr val="008000"/>
                </a:highlight>
              </a:rPr>
              <a:t>Chloroplast</a:t>
            </a:r>
            <a:r>
              <a:rPr lang="en-US" altLang="en-US" dirty="0">
                <a:solidFill>
                  <a:srgbClr val="000000"/>
                </a:solidFill>
              </a:rPr>
              <a:t> contains </a:t>
            </a:r>
            <a:r>
              <a:rPr lang="en-US" altLang="en-US" b="1" dirty="0">
                <a:solidFill>
                  <a:srgbClr val="000000"/>
                </a:solidFill>
              </a:rPr>
              <a:t>chlorophyll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Accessory pigments arranged in </a:t>
            </a:r>
            <a:r>
              <a:rPr lang="en-US" altLang="en-US" b="1" dirty="0">
                <a:solidFill>
                  <a:srgbClr val="000000"/>
                </a:solidFill>
              </a:rPr>
              <a:t>Photosystems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Coenzymes A, Q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NAD</a:t>
            </a:r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P</a:t>
            </a:r>
            <a:r>
              <a:rPr lang="en-US" altLang="en-US" dirty="0">
                <a:solidFill>
                  <a:srgbClr val="000000"/>
                </a:solidFill>
              </a:rPr>
              <a:t>H</a:t>
            </a:r>
          </a:p>
          <a:p>
            <a:pPr eaLnBrk="1" hangingPunct="1"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D9A4809-DCDA-7547-BA08-BFD9CAEB9C2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processes involved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39936EE-C744-6142-A8EE-9F515746E32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970338" cy="4384675"/>
          </a:xfrm>
        </p:spPr>
        <p:txBody>
          <a:bodyPr/>
          <a:lstStyle/>
          <a:p>
            <a:pPr eaLnBrk="1" hangingPunct="1"/>
            <a:r>
              <a:rPr lang="en-US" altLang="en-US" sz="3000">
                <a:solidFill>
                  <a:srgbClr val="000000"/>
                </a:solidFill>
              </a:rPr>
              <a:t>Cell Respiration = 3 phase process</a:t>
            </a:r>
          </a:p>
          <a:p>
            <a:pPr eaLnBrk="1" hangingPunct="1"/>
            <a:r>
              <a:rPr lang="en-US" altLang="en-US" sz="3000" b="1">
                <a:solidFill>
                  <a:srgbClr val="000000"/>
                </a:solidFill>
              </a:rPr>
              <a:t>Glycolysis</a:t>
            </a:r>
            <a:r>
              <a:rPr lang="en-US" altLang="en-US" sz="3000">
                <a:solidFill>
                  <a:srgbClr val="000000"/>
                </a:solidFill>
              </a:rPr>
              <a:t> in cytoplasm, rest in mitochondrion</a:t>
            </a:r>
            <a:endParaRPr lang="en-US" altLang="en-US" sz="3000" b="1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sz="3000">
                <a:solidFill>
                  <a:srgbClr val="000000"/>
                </a:solidFill>
              </a:rPr>
              <a:t>Krebs’ </a:t>
            </a:r>
            <a:r>
              <a:rPr lang="en-US" altLang="en-US" sz="3000" i="1">
                <a:solidFill>
                  <a:srgbClr val="000000"/>
                </a:solidFill>
              </a:rPr>
              <a:t>in</a:t>
            </a:r>
            <a:r>
              <a:rPr lang="en-US" altLang="en-US" sz="3000">
                <a:solidFill>
                  <a:srgbClr val="000000"/>
                </a:solidFill>
              </a:rPr>
              <a:t> Matrix</a:t>
            </a:r>
          </a:p>
          <a:p>
            <a:pPr eaLnBrk="1" hangingPunct="1"/>
            <a:r>
              <a:rPr lang="en-US" altLang="en-US" sz="3000">
                <a:solidFill>
                  <a:srgbClr val="000000"/>
                </a:solidFill>
              </a:rPr>
              <a:t>Ox.Phos. </a:t>
            </a:r>
            <a:r>
              <a:rPr lang="en-US" altLang="en-US" sz="3000" i="1">
                <a:solidFill>
                  <a:srgbClr val="000000"/>
                </a:solidFill>
              </a:rPr>
              <a:t>on</a:t>
            </a:r>
            <a:r>
              <a:rPr lang="en-US" altLang="en-US" sz="3000">
                <a:solidFill>
                  <a:srgbClr val="000000"/>
                </a:solidFill>
              </a:rPr>
              <a:t> cristae</a:t>
            </a:r>
          </a:p>
          <a:p>
            <a:pPr eaLnBrk="1" hangingPunct="1"/>
            <a:r>
              <a:rPr lang="en-US" altLang="en-US" sz="3000">
                <a:solidFill>
                  <a:srgbClr val="000000"/>
                </a:solidFill>
              </a:rPr>
              <a:t>Makes H</a:t>
            </a:r>
            <a:r>
              <a:rPr lang="en-US" altLang="en-US" sz="3000" baseline="-25000">
                <a:solidFill>
                  <a:srgbClr val="000000"/>
                </a:solidFill>
              </a:rPr>
              <a:t>2</a:t>
            </a:r>
            <a:r>
              <a:rPr lang="en-US" altLang="en-US" sz="300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B2520F6A-B024-7F45-90A8-E67609DA0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1600200"/>
            <a:ext cx="45720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Photosynthesis = 2 phase process</a:t>
            </a:r>
            <a:endParaRPr lang="en-US" altLang="en-US" b="1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sz="3000" dirty="0">
                <a:solidFill>
                  <a:srgbClr val="000000"/>
                </a:solidFill>
              </a:rPr>
              <a:t>Entirely in Chloroplast</a:t>
            </a:r>
            <a:endParaRPr lang="en-US" altLang="en-US" sz="3000" b="1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sz="3000" b="1" dirty="0">
                <a:solidFill>
                  <a:srgbClr val="000000"/>
                </a:solidFill>
              </a:rPr>
              <a:t>Light Dependent </a:t>
            </a:r>
            <a:r>
              <a:rPr lang="en-US" altLang="en-US" sz="3000" dirty="0">
                <a:solidFill>
                  <a:srgbClr val="000000"/>
                </a:solidFill>
              </a:rPr>
              <a:t>Reactions on thylakoids</a:t>
            </a:r>
          </a:p>
          <a:p>
            <a:pPr eaLnBrk="1" hangingPunct="1"/>
            <a:r>
              <a:rPr lang="en-US" altLang="en-US" sz="3000" b="1" dirty="0">
                <a:solidFill>
                  <a:srgbClr val="000000"/>
                </a:solidFill>
              </a:rPr>
              <a:t>Light Independent </a:t>
            </a:r>
            <a:r>
              <a:rPr lang="en-US" altLang="en-US" sz="3000" dirty="0">
                <a:solidFill>
                  <a:srgbClr val="000000"/>
                </a:solidFill>
              </a:rPr>
              <a:t>Reactions </a:t>
            </a:r>
            <a:r>
              <a:rPr lang="en-US" altLang="en-US" sz="3000" i="1" dirty="0">
                <a:solidFill>
                  <a:srgbClr val="000000"/>
                </a:solidFill>
              </a:rPr>
              <a:t>in stroma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Needs H</a:t>
            </a:r>
            <a:r>
              <a:rPr lang="en-US" altLang="en-US" baseline="-25000" dirty="0">
                <a:solidFill>
                  <a:srgbClr val="000000"/>
                </a:solidFill>
              </a:rPr>
              <a:t>2</a:t>
            </a:r>
            <a:r>
              <a:rPr lang="en-US" altLang="en-US" dirty="0">
                <a:solidFill>
                  <a:srgbClr val="000000"/>
                </a:solidFill>
              </a:rPr>
              <a:t>O</a:t>
            </a:r>
            <a:endParaRPr lang="en-US" altLang="en-US" sz="3000" i="1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endParaRPr lang="en-US" altLang="en-US" sz="300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5D1FFD5-1001-8C44-8C7F-A57408E66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Photosynthesis Overview</a:t>
            </a:r>
          </a:p>
        </p:txBody>
      </p:sp>
      <p:pic>
        <p:nvPicPr>
          <p:cNvPr id="35846" name="Picture 6" descr="biol_03_img0339">
            <a:extLst>
              <a:ext uri="{FF2B5EF4-FFF2-40B4-BE49-F238E27FC236}">
                <a16:creationId xmlns:a16="http://schemas.microsoft.com/office/drawing/2014/main" id="{2023AB01-440E-DF45-A197-A072F8DDC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04925"/>
            <a:ext cx="8229600" cy="463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DD62632-D132-9A49-A86A-D8D46DCF50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Cell Respiration Overview</a:t>
            </a:r>
          </a:p>
        </p:txBody>
      </p:sp>
      <p:pic>
        <p:nvPicPr>
          <p:cNvPr id="61445" name="Picture 5" descr="800px-Ja-CellRespiration">
            <a:extLst>
              <a:ext uri="{FF2B5EF4-FFF2-40B4-BE49-F238E27FC236}">
                <a16:creationId xmlns:a16="http://schemas.microsoft.com/office/drawing/2014/main" id="{540B092D-5FA6-F34E-8341-6313BA17A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03325"/>
            <a:ext cx="7446963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00F2FE1-6239-E244-B3DC-940D481BA9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39738" y="1036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The processes compared</a:t>
            </a:r>
          </a:p>
        </p:txBody>
      </p:sp>
      <p:pic>
        <p:nvPicPr>
          <p:cNvPr id="63493" name="Picture 5" descr="mc1">
            <a:extLst>
              <a:ext uri="{FF2B5EF4-FFF2-40B4-BE49-F238E27FC236}">
                <a16:creationId xmlns:a16="http://schemas.microsoft.com/office/drawing/2014/main" id="{B88DAA10-5FFC-684D-870C-057258BDF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373188"/>
            <a:ext cx="7740650" cy="46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81708A-A010-F445-866F-A34FD5213491}"/>
              </a:ext>
            </a:extLst>
          </p:cNvPr>
          <p:cNvSpPr/>
          <p:nvPr/>
        </p:nvSpPr>
        <p:spPr>
          <a:xfrm>
            <a:off x="1367644" y="1880828"/>
            <a:ext cx="108012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50E833-BBB8-FD48-95A9-A59B82D2640B}"/>
              </a:ext>
            </a:extLst>
          </p:cNvPr>
          <p:cNvSpPr/>
          <p:nvPr/>
        </p:nvSpPr>
        <p:spPr>
          <a:xfrm>
            <a:off x="3671900" y="1644243"/>
            <a:ext cx="1224353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6C797-650B-824B-BAE2-9836FB28351C}"/>
              </a:ext>
            </a:extLst>
          </p:cNvPr>
          <p:cNvSpPr/>
          <p:nvPr/>
        </p:nvSpPr>
        <p:spPr>
          <a:xfrm>
            <a:off x="3519641" y="3032956"/>
            <a:ext cx="108012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A16DFB-08CF-584B-BB1C-89C747694DA9}"/>
              </a:ext>
            </a:extLst>
          </p:cNvPr>
          <p:cNvSpPr/>
          <p:nvPr/>
        </p:nvSpPr>
        <p:spPr>
          <a:xfrm>
            <a:off x="3591358" y="4539078"/>
            <a:ext cx="108012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C4F335-0B2E-114A-8C6B-E9C436DBD9CE}"/>
              </a:ext>
            </a:extLst>
          </p:cNvPr>
          <p:cNvSpPr/>
          <p:nvPr/>
        </p:nvSpPr>
        <p:spPr>
          <a:xfrm>
            <a:off x="3591358" y="4974928"/>
            <a:ext cx="108012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03B5486-9048-254F-AA2B-57BCDBDE0767}"/>
              </a:ext>
            </a:extLst>
          </p:cNvPr>
          <p:cNvCxnSpPr>
            <a:cxnSpLocks/>
          </p:cNvCxnSpPr>
          <p:nvPr/>
        </p:nvCxnSpPr>
        <p:spPr>
          <a:xfrm flipH="1">
            <a:off x="2663788" y="1860267"/>
            <a:ext cx="1084496" cy="2160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B10F05-2016-5D4B-8EFF-D37245308847}"/>
              </a:ext>
            </a:extLst>
          </p:cNvPr>
          <p:cNvCxnSpPr>
            <a:cxnSpLocks/>
          </p:cNvCxnSpPr>
          <p:nvPr/>
        </p:nvCxnSpPr>
        <p:spPr>
          <a:xfrm flipH="1">
            <a:off x="2663789" y="4865015"/>
            <a:ext cx="92756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ADF3295-3CFC-EF46-876C-2509D807EA7F}"/>
              </a:ext>
            </a:extLst>
          </p:cNvPr>
          <p:cNvCxnSpPr>
            <a:cxnSpLocks/>
          </p:cNvCxnSpPr>
          <p:nvPr/>
        </p:nvCxnSpPr>
        <p:spPr>
          <a:xfrm>
            <a:off x="4604137" y="3260278"/>
            <a:ext cx="1300011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75CE42-22AD-E14D-ACC5-E8999A3E1CA5}"/>
              </a:ext>
            </a:extLst>
          </p:cNvPr>
          <p:cNvCxnSpPr>
            <a:cxnSpLocks/>
          </p:cNvCxnSpPr>
          <p:nvPr/>
        </p:nvCxnSpPr>
        <p:spPr>
          <a:xfrm>
            <a:off x="4671478" y="5268759"/>
            <a:ext cx="1300011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DABE45-4A39-A942-9191-6022DE498A66}"/>
              </a:ext>
            </a:extLst>
          </p:cNvPr>
          <p:cNvCxnSpPr>
            <a:cxnSpLocks/>
          </p:cNvCxnSpPr>
          <p:nvPr/>
        </p:nvCxnSpPr>
        <p:spPr>
          <a:xfrm flipH="1" flipV="1">
            <a:off x="4599761" y="1880828"/>
            <a:ext cx="1736435" cy="24004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61E27F-07DE-DD4F-8532-8B5CD380BE6E}"/>
              </a:ext>
            </a:extLst>
          </p:cNvPr>
          <p:cNvCxnSpPr>
            <a:cxnSpLocks/>
          </p:cNvCxnSpPr>
          <p:nvPr/>
        </p:nvCxnSpPr>
        <p:spPr>
          <a:xfrm flipV="1">
            <a:off x="2448273" y="3465004"/>
            <a:ext cx="1071368" cy="50405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295CD90-5397-DB40-9A46-39B4C7124FEC}"/>
              </a:ext>
            </a:extLst>
          </p:cNvPr>
          <p:cNvCxnSpPr>
            <a:cxnSpLocks/>
          </p:cNvCxnSpPr>
          <p:nvPr/>
        </p:nvCxnSpPr>
        <p:spPr>
          <a:xfrm>
            <a:off x="2663788" y="5268759"/>
            <a:ext cx="1192253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F84DA0D-8828-9847-915E-A19DF1F707DC}"/>
              </a:ext>
            </a:extLst>
          </p:cNvPr>
          <p:cNvCxnSpPr>
            <a:cxnSpLocks/>
          </p:cNvCxnSpPr>
          <p:nvPr/>
        </p:nvCxnSpPr>
        <p:spPr>
          <a:xfrm>
            <a:off x="2083422" y="2508339"/>
            <a:ext cx="1772619" cy="69679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9A3FE26-C808-F347-AF71-85B5CE304291}"/>
              </a:ext>
            </a:extLst>
          </p:cNvPr>
          <p:cNvCxnSpPr>
            <a:cxnSpLocks/>
          </p:cNvCxnSpPr>
          <p:nvPr/>
        </p:nvCxnSpPr>
        <p:spPr>
          <a:xfrm flipH="1">
            <a:off x="4671479" y="4770211"/>
            <a:ext cx="108865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B820224-6FC1-FA47-AE07-265CC7FEE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Two Misconceptions: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98B7FF8-B778-C441-B755-A8667C3CA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7967663" cy="2665412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Plants only need CO</a:t>
            </a:r>
            <a:r>
              <a:rPr lang="en-US" altLang="en-US" baseline="-25000">
                <a:solidFill>
                  <a:srgbClr val="000000"/>
                </a:solidFill>
              </a:rPr>
              <a:t>2</a:t>
            </a:r>
            <a:r>
              <a:rPr lang="en-US" altLang="en-US">
                <a:solidFill>
                  <a:srgbClr val="000000"/>
                </a:solidFill>
              </a:rPr>
              <a:t>, not O</a:t>
            </a:r>
            <a:r>
              <a:rPr lang="en-US" altLang="en-US" baseline="-25000">
                <a:solidFill>
                  <a:srgbClr val="000000"/>
                </a:solidFill>
              </a:rPr>
              <a:t>2</a:t>
            </a:r>
          </a:p>
          <a:p>
            <a:pPr eaLnBrk="1" hangingPunct="1"/>
            <a:r>
              <a:rPr lang="en-US" altLang="en-US" b="1">
                <a:solidFill>
                  <a:srgbClr val="FF0080"/>
                </a:solidFill>
              </a:rPr>
              <a:t>(they need both!)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Only animal cells have mitochondria</a:t>
            </a:r>
          </a:p>
          <a:p>
            <a:pPr eaLnBrk="1" hangingPunct="1"/>
            <a:r>
              <a:rPr lang="en-US" altLang="en-US" b="1">
                <a:solidFill>
                  <a:srgbClr val="FF0080"/>
                </a:solidFill>
              </a:rPr>
              <a:t>(all eukaryotic cells have them!)</a:t>
            </a:r>
          </a:p>
          <a:p>
            <a:pPr eaLnBrk="1" hangingPunct="1">
              <a:buFontTx/>
              <a:buNone/>
            </a:pPr>
            <a:endParaRPr lang="en-US" altLang="en-US" b="1">
              <a:solidFill>
                <a:srgbClr val="FF008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595EFAA-9CAB-E14B-8DE9-459742F7F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Unity of all living things!</a:t>
            </a:r>
          </a:p>
        </p:txBody>
      </p:sp>
      <p:pic>
        <p:nvPicPr>
          <p:cNvPr id="44038" name="Picture 6" descr="300px-Auto-and_heterotrophs">
            <a:extLst>
              <a:ext uri="{FF2B5EF4-FFF2-40B4-BE49-F238E27FC236}">
                <a16:creationId xmlns:a16="http://schemas.microsoft.com/office/drawing/2014/main" id="{6B64ECEF-B6DF-DA42-9F83-A7B3DB127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417638"/>
            <a:ext cx="5184775" cy="482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66666"/>
      </a:dk1>
      <a:lt1>
        <a:srgbClr val="FFFFFF"/>
      </a:lt1>
      <a:dk2>
        <a:srgbClr val="004080"/>
      </a:dk2>
      <a:lt2>
        <a:srgbClr val="004080"/>
      </a:lt2>
      <a:accent1>
        <a:srgbClr val="CCCCCC"/>
      </a:accent1>
      <a:accent2>
        <a:srgbClr val="83A254"/>
      </a:accent2>
      <a:accent3>
        <a:srgbClr val="FFFFFF"/>
      </a:accent3>
      <a:accent4>
        <a:srgbClr val="565656"/>
      </a:accent4>
      <a:accent5>
        <a:srgbClr val="E2E2E2"/>
      </a:accent5>
      <a:accent6>
        <a:srgbClr val="76924B"/>
      </a:accent6>
      <a:hlink>
        <a:srgbClr val="008040"/>
      </a:hlink>
      <a:folHlink>
        <a:srgbClr val="B3B3B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2004:Templates:Presentations:Designs:Clipboard</Template>
  <TotalTime>1989</TotalTime>
  <Words>297</Words>
  <Application>Microsoft Macintosh PowerPoint</Application>
  <PresentationFormat>On-screen Show (4:3)</PresentationFormat>
  <Paragraphs>77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ＭＳ Ｐゴシック</vt:lpstr>
      <vt:lpstr>Default Design</vt:lpstr>
      <vt:lpstr>Photosynthesis versus Cellular Respiration</vt:lpstr>
      <vt:lpstr>The Background: Plants &amp; Animals</vt:lpstr>
      <vt:lpstr>The Mitochondrion</vt:lpstr>
      <vt:lpstr>The Mitochondrion</vt:lpstr>
      <vt:lpstr>The Mitochondrion</vt:lpstr>
      <vt:lpstr>The Mitochondrion</vt:lpstr>
      <vt:lpstr>The Chloroplast</vt:lpstr>
      <vt:lpstr>The Chloroplast</vt:lpstr>
      <vt:lpstr>The Chloroplast</vt:lpstr>
      <vt:lpstr>Comparison of Origins</vt:lpstr>
      <vt:lpstr>The chemicals involved</vt:lpstr>
      <vt:lpstr>The processes involved</vt:lpstr>
      <vt:lpstr>Photosynthesis Overview</vt:lpstr>
      <vt:lpstr>Cell Respiration Overview</vt:lpstr>
      <vt:lpstr>The processes compared</vt:lpstr>
      <vt:lpstr>Two Misconceptions:</vt:lpstr>
      <vt:lpstr>Unity of all living things!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Leaves</dc:title>
  <dc:creator>Presentation Helper</dc:creator>
  <cp:lastModifiedBy>Aleksandar Stosich</cp:lastModifiedBy>
  <cp:revision>64</cp:revision>
  <dcterms:created xsi:type="dcterms:W3CDTF">2009-10-01T19:48:42Z</dcterms:created>
  <dcterms:modified xsi:type="dcterms:W3CDTF">2018-10-18T20:49:07Z</dcterms:modified>
</cp:coreProperties>
</file>